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 id="2147483676" r:id="rId2"/>
    <p:sldMasterId id="2147483690" r:id="rId3"/>
  </p:sldMasterIdLst>
  <p:notesMasterIdLst>
    <p:notesMasterId r:id="rId22"/>
  </p:notesMasterIdLst>
  <p:sldIdLst>
    <p:sldId id="276" r:id="rId4"/>
    <p:sldId id="318" r:id="rId5"/>
    <p:sldId id="259" r:id="rId6"/>
    <p:sldId id="335" r:id="rId7"/>
    <p:sldId id="260" r:id="rId8"/>
    <p:sldId id="339" r:id="rId9"/>
    <p:sldId id="346" r:id="rId10"/>
    <p:sldId id="345" r:id="rId11"/>
    <p:sldId id="343" r:id="rId12"/>
    <p:sldId id="351" r:id="rId13"/>
    <p:sldId id="348" r:id="rId14"/>
    <p:sldId id="349" r:id="rId15"/>
    <p:sldId id="354" r:id="rId16"/>
    <p:sldId id="355" r:id="rId17"/>
    <p:sldId id="352" r:id="rId18"/>
    <p:sldId id="353" r:id="rId19"/>
    <p:sldId id="340" r:id="rId20"/>
    <p:sldId id="356" r:id="rId21"/>
  </p:sldIdLst>
  <p:sldSz cx="9144000" cy="5143500" type="screen16x9"/>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tion" id="{AA8F5132-D3F4-4FB0-94A9-26480BBC633A}">
          <p14:sldIdLst>
            <p14:sldId id="276"/>
            <p14:sldId id="318"/>
            <p14:sldId id="259"/>
            <p14:sldId id="335"/>
            <p14:sldId id="260"/>
          </p14:sldIdLst>
        </p14:section>
        <p14:section name="Hardware Security" id="{19DE926D-A17B-49ED-AF06-484EE4AB5EBB}">
          <p14:sldIdLst>
            <p14:sldId id="339"/>
            <p14:sldId id="346"/>
            <p14:sldId id="345"/>
            <p14:sldId id="343"/>
            <p14:sldId id="351"/>
            <p14:sldId id="348"/>
            <p14:sldId id="349"/>
            <p14:sldId id="354"/>
            <p14:sldId id="355"/>
            <p14:sldId id="352"/>
            <p14:sldId id="353"/>
            <p14:sldId id="340"/>
            <p14:sldId id="356"/>
          </p14:sldIdLst>
        </p14:section>
        <p14:section name="OS and Application Security" id="{7D4B9170-7039-4614-9707-E2AEFAC24AF9}">
          <p14:sldIdLst/>
        </p14:section>
        <p14:section name="Security Products" id="{6CAF66DA-6E7B-423C-A424-663FFEE8704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E600"/>
    <a:srgbClr val="788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11ACBE-AD92-4FA6-96A1-C0C473D4F9D2}">
  <a:tblStyle styleId="{8F11ACBE-AD92-4FA6-96A1-C0C473D4F9D2}" styleName="Table_0">
    <a:wholeTbl>
      <a:tcTxStyle b="off" i="off">
        <a:font>
          <a:latin typeface="Intel Clear"/>
          <a:ea typeface="Intel Clear"/>
          <a:cs typeface="Intel Clear"/>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F3F7E6"/>
          </a:solidFill>
        </a:fill>
      </a:tcStyle>
    </a:wholeTbl>
    <a:band1H>
      <a:tcTxStyle/>
      <a:tcStyle>
        <a:tcBdr/>
        <a:fill>
          <a:solidFill>
            <a:srgbClr val="E5EECA"/>
          </a:solidFill>
        </a:fill>
      </a:tcStyle>
    </a:band1H>
    <a:band2H>
      <a:tcTxStyle/>
      <a:tcStyle>
        <a:tcBdr/>
      </a:tcStyle>
    </a:band2H>
    <a:band1V>
      <a:tcTxStyle/>
      <a:tcStyle>
        <a:tcBdr/>
        <a:fill>
          <a:solidFill>
            <a:srgbClr val="E5EECA"/>
          </a:solidFill>
        </a:fill>
      </a:tcStyle>
    </a:band1V>
    <a:band2V>
      <a:tcTxStyle/>
      <a:tcStyle>
        <a:tcBdr/>
      </a:tcStyle>
    </a:band2V>
    <a:lastCol>
      <a:tcTxStyle b="on" i="off">
        <a:font>
          <a:latin typeface="Intel Clear"/>
          <a:ea typeface="Intel Clear"/>
          <a:cs typeface="Intel Clear"/>
        </a:font>
        <a:schemeClr val="lt1"/>
      </a:tcTxStyle>
      <a:tcStyle>
        <a:tcBdr/>
        <a:fill>
          <a:solidFill>
            <a:schemeClr val="accent1"/>
          </a:solidFill>
        </a:fill>
      </a:tcStyle>
    </a:lastCol>
    <a:firstCol>
      <a:tcTxStyle b="on" i="off">
        <a:font>
          <a:latin typeface="Intel Clear"/>
          <a:ea typeface="Intel Clear"/>
          <a:cs typeface="Intel Clear"/>
        </a:font>
        <a:schemeClr val="lt1"/>
      </a:tcTxStyle>
      <a:tcStyle>
        <a:tcBdr/>
        <a:fill>
          <a:solidFill>
            <a:schemeClr val="accent1"/>
          </a:solidFill>
        </a:fill>
      </a:tcStyle>
    </a:firstCol>
    <a:lastRow>
      <a:tcTxStyle b="on" i="off">
        <a:font>
          <a:latin typeface="Intel Clear"/>
          <a:ea typeface="Intel Clear"/>
          <a:cs typeface="Intel Clear"/>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seCell>
      <a:tcTxStyle/>
      <a:tcStyle>
        <a:tcBdr/>
      </a:tcStyle>
    </a:seCell>
    <a:swCell>
      <a:tcTxStyle/>
      <a:tcStyle>
        <a:tcBdr/>
      </a:tcStyle>
    </a:swCell>
    <a:firstRow>
      <a:tcTxStyle b="on" i="off">
        <a:font>
          <a:latin typeface="Intel Clear"/>
          <a:ea typeface="Intel Clear"/>
          <a:cs typeface="Intel Clear"/>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neCell>
      <a:tcTxStyle/>
      <a:tcStyle>
        <a:tcBdr/>
      </a:tcStyle>
    </a:neCell>
    <a:nwCell>
      <a:tcTxStyle/>
      <a:tcStyle>
        <a:tcBdr/>
      </a:tcStyle>
    </a:nwCell>
  </a:tblStyle>
  <a:tblStyle styleId="{E32707DA-914D-4580-83A8-983C5C3F87DB}"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13" autoAdjust="0"/>
    <p:restoredTop sz="78746" autoAdjust="0"/>
  </p:normalViewPr>
  <p:slideViewPr>
    <p:cSldViewPr snapToGrid="0">
      <p:cViewPr>
        <p:scale>
          <a:sx n="98" d="100"/>
          <a:sy n="98" d="100"/>
        </p:scale>
        <p:origin x="696"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g>
</file>

<file path=ppt/media/image10.pn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37840" cy="464818"/>
          </a:xfrm>
          <a:prstGeom prst="rect">
            <a:avLst/>
          </a:prstGeom>
          <a:noFill/>
          <a:ln>
            <a:noFill/>
          </a:ln>
        </p:spPr>
        <p:txBody>
          <a:bodyPr wrap="square" lIns="88125" tIns="88125" rIns="88125" bIns="88125" anchor="t"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40646" marR="0" lvl="1" indent="-12191"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2pPr>
            <a:lvl3pPr marL="881292" marR="0" lvl="2" indent="-12142"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3pPr>
            <a:lvl4pPr marL="1321937" marR="0" lvl="3" indent="-12093"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4pPr>
            <a:lvl5pPr marL="1762584" marR="0" lvl="4" indent="-12044"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5pPr>
            <a:lvl6pPr marL="2203230" marR="0" lvl="5" indent="-11995"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6pPr>
            <a:lvl7pPr marL="2643876" marR="0" lvl="6" indent="-119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7pPr>
            <a:lvl8pPr marL="3084521" marR="0" lvl="7" indent="-1189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8pPr>
            <a:lvl9pPr marL="3525166" marR="0" lvl="8" indent="-118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970938" y="0"/>
            <a:ext cx="3037840" cy="464818"/>
          </a:xfrm>
          <a:prstGeom prst="rect">
            <a:avLst/>
          </a:prstGeom>
          <a:noFill/>
          <a:ln>
            <a:noFill/>
          </a:ln>
        </p:spPr>
        <p:txBody>
          <a:bodyPr wrap="square" lIns="88125" tIns="88125" rIns="88125" bIns="88125" anchor="t" anchorCtr="0"/>
          <a:lstStyle>
            <a:lvl1pPr marL="0" marR="0" lvl="0" indent="0" algn="r"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40646" marR="0" lvl="1" indent="-12191"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2pPr>
            <a:lvl3pPr marL="881292" marR="0" lvl="2" indent="-12142"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3pPr>
            <a:lvl4pPr marL="1321937" marR="0" lvl="3" indent="-12093"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4pPr>
            <a:lvl5pPr marL="1762584" marR="0" lvl="4" indent="-12044"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5pPr>
            <a:lvl6pPr marL="2203230" marR="0" lvl="5" indent="-11995"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6pPr>
            <a:lvl7pPr marL="2643876" marR="0" lvl="6" indent="-119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7pPr>
            <a:lvl8pPr marL="3084521" marR="0" lvl="7" indent="-1189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8pPr>
            <a:lvl9pPr marL="3525166" marR="0" lvl="8" indent="-118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406400" y="696913"/>
            <a:ext cx="61976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01041" y="4415790"/>
            <a:ext cx="5608319" cy="4183379"/>
          </a:xfrm>
          <a:prstGeom prst="rect">
            <a:avLst/>
          </a:prstGeom>
          <a:noFill/>
          <a:ln>
            <a:noFill/>
          </a:ln>
        </p:spPr>
        <p:txBody>
          <a:bodyPr wrap="square" lIns="88125" tIns="88125" rIns="88125" bIns="88125" anchor="t" anchorCtr="0"/>
          <a:lstStyle>
            <a:lvl1pPr marL="0" marR="0" lvl="0" indent="0" algn="l" rtl="0">
              <a:spcBef>
                <a:spcPts val="0"/>
              </a:spcBef>
              <a:buChar char="●"/>
              <a:defRPr sz="1200" b="0" i="0" u="none" strike="noStrike" cap="none">
                <a:solidFill>
                  <a:schemeClr val="dk1"/>
                </a:solidFill>
                <a:latin typeface="Calibri"/>
                <a:ea typeface="Calibri"/>
                <a:cs typeface="Calibri"/>
                <a:sym typeface="Calibri"/>
              </a:defRPr>
            </a:lvl1pPr>
            <a:lvl2pPr marL="457149" marR="0" lvl="1" indent="-12648" algn="l" rtl="0">
              <a:spcBef>
                <a:spcPts val="0"/>
              </a:spcBef>
              <a:buChar char="○"/>
              <a:defRPr sz="1200" b="0" i="0" u="none" strike="noStrike" cap="none">
                <a:solidFill>
                  <a:schemeClr val="dk1"/>
                </a:solidFill>
                <a:latin typeface="Calibri"/>
                <a:ea typeface="Calibri"/>
                <a:cs typeface="Calibri"/>
                <a:sym typeface="Calibri"/>
              </a:defRPr>
            </a:lvl2pPr>
            <a:lvl3pPr marL="914298" marR="0" lvl="2" indent="-12597" algn="l" rtl="0">
              <a:spcBef>
                <a:spcPts val="0"/>
              </a:spcBef>
              <a:buChar char="■"/>
              <a:defRPr sz="1200" b="0" i="0" u="none" strike="noStrike" cap="none">
                <a:solidFill>
                  <a:schemeClr val="dk1"/>
                </a:solidFill>
                <a:latin typeface="Calibri"/>
                <a:ea typeface="Calibri"/>
                <a:cs typeface="Calibri"/>
                <a:sym typeface="Calibri"/>
              </a:defRPr>
            </a:lvl3pPr>
            <a:lvl4pPr marL="1371446" marR="0" lvl="3" indent="-12546" algn="l" rtl="0">
              <a:spcBef>
                <a:spcPts val="0"/>
              </a:spcBef>
              <a:buChar char="●"/>
              <a:defRPr sz="1200" b="0" i="0" u="none" strike="noStrike" cap="none">
                <a:solidFill>
                  <a:schemeClr val="dk1"/>
                </a:solidFill>
                <a:latin typeface="Calibri"/>
                <a:ea typeface="Calibri"/>
                <a:cs typeface="Calibri"/>
                <a:sym typeface="Calibri"/>
              </a:defRPr>
            </a:lvl4pPr>
            <a:lvl5pPr marL="1828596" marR="0" lvl="4" indent="-12495" algn="l" rtl="0">
              <a:spcBef>
                <a:spcPts val="0"/>
              </a:spcBef>
              <a:buChar char="○"/>
              <a:defRPr sz="1200" b="0" i="0" u="none" strike="noStrike" cap="none">
                <a:solidFill>
                  <a:schemeClr val="dk1"/>
                </a:solidFill>
                <a:latin typeface="Calibri"/>
                <a:ea typeface="Calibri"/>
                <a:cs typeface="Calibri"/>
                <a:sym typeface="Calibri"/>
              </a:defRPr>
            </a:lvl5pPr>
            <a:lvl6pPr marL="2285745" marR="0" lvl="5" indent="-12444" algn="l" rtl="0">
              <a:spcBef>
                <a:spcPts val="0"/>
              </a:spcBef>
              <a:buChar char="■"/>
              <a:defRPr sz="1200" b="0" i="0" u="none" strike="noStrike" cap="none">
                <a:solidFill>
                  <a:schemeClr val="dk1"/>
                </a:solidFill>
                <a:latin typeface="Calibri"/>
                <a:ea typeface="Calibri"/>
                <a:cs typeface="Calibri"/>
                <a:sym typeface="Calibri"/>
              </a:defRPr>
            </a:lvl6pPr>
            <a:lvl7pPr marL="2742894" marR="0" lvl="6" indent="-12394" algn="l" rtl="0">
              <a:spcBef>
                <a:spcPts val="0"/>
              </a:spcBef>
              <a:buChar char="●"/>
              <a:defRPr sz="1200" b="0" i="0" u="none" strike="noStrike" cap="none">
                <a:solidFill>
                  <a:schemeClr val="dk1"/>
                </a:solidFill>
                <a:latin typeface="Calibri"/>
                <a:ea typeface="Calibri"/>
                <a:cs typeface="Calibri"/>
                <a:sym typeface="Calibri"/>
              </a:defRPr>
            </a:lvl7pPr>
            <a:lvl8pPr marL="3200043" marR="0" lvl="7" indent="-12343" algn="l" rtl="0">
              <a:spcBef>
                <a:spcPts val="0"/>
              </a:spcBef>
              <a:buChar char="○"/>
              <a:defRPr sz="1200" b="0" i="0" u="none" strike="noStrike" cap="none">
                <a:solidFill>
                  <a:schemeClr val="dk1"/>
                </a:solidFill>
                <a:latin typeface="Calibri"/>
                <a:ea typeface="Calibri"/>
                <a:cs typeface="Calibri"/>
                <a:sym typeface="Calibri"/>
              </a:defRPr>
            </a:lvl8pPr>
            <a:lvl9pPr marL="3657191" marR="0" lvl="8" indent="-12291" algn="l" rtl="0">
              <a:spcBef>
                <a:spcPts val="0"/>
              </a:spcBef>
              <a:buChar char="■"/>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29967"/>
            <a:ext cx="3037840" cy="464818"/>
          </a:xfrm>
          <a:prstGeom prst="rect">
            <a:avLst/>
          </a:prstGeom>
          <a:noFill/>
          <a:ln>
            <a:noFill/>
          </a:ln>
        </p:spPr>
        <p:txBody>
          <a:bodyPr wrap="square" lIns="88125" tIns="88125" rIns="88125" bIns="88125" anchor="b"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40646" marR="0" lvl="1" indent="-12191"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2pPr>
            <a:lvl3pPr marL="881292" marR="0" lvl="2" indent="-12142"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3pPr>
            <a:lvl4pPr marL="1321937" marR="0" lvl="3" indent="-12093"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4pPr>
            <a:lvl5pPr marL="1762584" marR="0" lvl="4" indent="-12044"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5pPr>
            <a:lvl6pPr marL="2203230" marR="0" lvl="5" indent="-11995"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6pPr>
            <a:lvl7pPr marL="2643876" marR="0" lvl="6" indent="-119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7pPr>
            <a:lvl8pPr marL="3084521" marR="0" lvl="7" indent="-1189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8pPr>
            <a:lvl9pPr marL="3525166" marR="0" lvl="8" indent="-11847" algn="l" rtl="0">
              <a:lnSpc>
                <a:spcPct val="100000"/>
              </a:lnSpc>
              <a:spcBef>
                <a:spcPts val="0"/>
              </a:spcBef>
              <a:spcAft>
                <a:spcPts val="0"/>
              </a:spcAft>
              <a:buClr>
                <a:schemeClr val="dk1"/>
              </a:buClr>
              <a:buFont typeface="Calibri"/>
              <a:buNone/>
              <a:defRPr sz="17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970938" y="8829967"/>
            <a:ext cx="3037840" cy="464818"/>
          </a:xfrm>
          <a:prstGeom prst="rect">
            <a:avLst/>
          </a:prstGeom>
          <a:noFill/>
          <a:ln>
            <a:noFill/>
          </a:ln>
        </p:spPr>
        <p:txBody>
          <a:bodyPr wrap="square" lIns="93161" tIns="46580" rIns="93161" bIns="46580" anchor="b" anchorCtr="0">
            <a:noAutofit/>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5860150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31825" y="1106488"/>
            <a:ext cx="5308600" cy="2987675"/>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latin typeface="Calibri" panose="020F0502020204030204"/>
              </a:rPr>
              <a:pPr/>
              <a:t>1</a:t>
            </a:fld>
            <a:endParaRPr lang="en-US">
              <a:solidFill>
                <a:prstClr val="black"/>
              </a:solidFill>
              <a:latin typeface="Calibri" panose="020F0502020204030204"/>
            </a:endParaRPr>
          </a:p>
        </p:txBody>
      </p:sp>
    </p:spTree>
    <p:extLst>
      <p:ext uri="{BB962C8B-B14F-4D97-AF65-F5344CB8AC3E}">
        <p14:creationId xmlns:p14="http://schemas.microsoft.com/office/powerpoint/2010/main" val="3344148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12</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96497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14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213018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a:solidFill>
                  <a:schemeClr val="dk1"/>
                </a:solidFill>
                <a:latin typeface="Calibri"/>
                <a:ea typeface="Calibri"/>
                <a:cs typeface="Calibri"/>
                <a:sym typeface="Calibri"/>
              </a:rPr>
              <a:pPr algn="r">
                <a:buClr>
                  <a:schemeClr val="dk1"/>
                </a:buClr>
                <a:buSzPct val="25000"/>
              </a:pPr>
              <a:t>16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47722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17</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955237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txBox="1">
            <a:spLocks noGrp="1"/>
          </p:cNvSpPr>
          <p:nvPr>
            <p:ph type="body" idx="1"/>
          </p:nvPr>
        </p:nvSpPr>
        <p:spPr>
          <a:xfrm>
            <a:off x="657226" y="4260851"/>
            <a:ext cx="5257799" cy="3486294"/>
          </a:xfrm>
          <a:prstGeom prst="rect">
            <a:avLst/>
          </a:prstGeom>
          <a:noFill/>
          <a:ln>
            <a:noFill/>
          </a:ln>
        </p:spPr>
        <p:txBody>
          <a:bodyPr wrap="square" lIns="88125" tIns="88125" rIns="88125" bIns="88125" anchor="t" anchorCtr="0">
            <a:noAutofit/>
          </a:bodyPr>
          <a:lstStyle/>
          <a:p>
            <a:pPr>
              <a:buClr>
                <a:schemeClr val="dk1"/>
              </a:buClr>
              <a:buSzPct val="25000"/>
              <a:buNone/>
            </a:pPr>
            <a:endParaRPr/>
          </a:p>
        </p:txBody>
      </p:sp>
      <p:sp>
        <p:nvSpPr>
          <p:cNvPr id="253" name="Shape 253"/>
          <p:cNvSpPr>
            <a:spLocks noGrp="1" noRot="1" noChangeAspect="1"/>
          </p:cNvSpPr>
          <p:nvPr>
            <p:ph type="sldImg" idx="2"/>
          </p:nvPr>
        </p:nvSpPr>
        <p:spPr>
          <a:xfrm>
            <a:off x="631825" y="1106488"/>
            <a:ext cx="5308600" cy="2987675"/>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22122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434975" y="709613"/>
            <a:ext cx="6308725" cy="35496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11" name="Shape 111"/>
          <p:cNvSpPr txBox="1">
            <a:spLocks noGrp="1"/>
          </p:cNvSpPr>
          <p:nvPr>
            <p:ph type="body" idx="1"/>
          </p:nvPr>
        </p:nvSpPr>
        <p:spPr>
          <a:xfrm>
            <a:off x="701040" y="4415789"/>
            <a:ext cx="5608263" cy="4183436"/>
          </a:xfrm>
          <a:prstGeom prst="rect">
            <a:avLst/>
          </a:prstGeom>
          <a:noFill/>
          <a:ln>
            <a:noFill/>
          </a:ln>
        </p:spPr>
        <p:txBody>
          <a:bodyPr wrap="square" lIns="93498" tIns="46749" rIns="93498" bIns="46749" anchor="t" anchorCtr="0">
            <a:noAutofit/>
          </a:bodyPr>
          <a:lstStyle/>
          <a:p>
            <a:pPr>
              <a:buClr>
                <a:schemeClr val="dk1"/>
              </a:buClr>
              <a:buSzPct val="25000"/>
              <a:buNone/>
            </a:pPr>
            <a:r>
              <a:rPr lang="en-US" sz="1300" dirty="0" smtClean="0"/>
              <a:t>Find case</a:t>
            </a:r>
            <a:r>
              <a:rPr lang="en-US" sz="1300" baseline="0" dirty="0" smtClean="0"/>
              <a:t> studies for large breaches 2017</a:t>
            </a:r>
          </a:p>
          <a:p>
            <a:pPr rtl="0" eaLnBrk="1" fontAlgn="ctr" latinLnBrk="0" hangingPunct="1">
              <a:buNone/>
            </a:pPr>
            <a:endParaRPr lang="en-US" sz="1200" b="0" i="0" u="none" strike="noStrike" kern="1200" cap="none" dirty="0" smtClean="0">
              <a:solidFill>
                <a:schemeClr val="dk1"/>
              </a:solidFill>
              <a:effectLst/>
              <a:latin typeface="Calibri"/>
              <a:ea typeface="Calibri"/>
              <a:cs typeface="Calibri"/>
              <a:sym typeface="Calibri"/>
            </a:endParaRPr>
          </a:p>
          <a:p>
            <a:pPr rtl="0" eaLnBrk="1" fontAlgn="ctr" latinLnBrk="0" hangingPunct="1"/>
            <a:r>
              <a:rPr lang="en-US" sz="1200" b="0" i="0" u="none" strike="noStrike" kern="1200" cap="none" dirty="0" smtClean="0">
                <a:solidFill>
                  <a:schemeClr val="dk1"/>
                </a:solidFill>
                <a:effectLst/>
                <a:latin typeface="Calibri"/>
                <a:ea typeface="Calibri"/>
                <a:cs typeface="Calibri"/>
                <a:sym typeface="Calibri"/>
              </a:rPr>
              <a:t>Equifax revealed that 145.5 million consumer accounts were compromised in a data breach.</a:t>
            </a:r>
          </a:p>
          <a:p>
            <a:pPr rtl="0" eaLnBrk="1" fontAlgn="ctr" latinLnBrk="0" hangingPunct="1"/>
            <a:r>
              <a:rPr lang="en-US" sz="1200" b="0" i="0" u="none" strike="noStrike" kern="1200" cap="none" dirty="0" smtClean="0">
                <a:solidFill>
                  <a:schemeClr val="dk1"/>
                </a:solidFill>
                <a:effectLst/>
                <a:latin typeface="Calibri"/>
                <a:ea typeface="Calibri"/>
                <a:cs typeface="Calibri"/>
                <a:sym typeface="Calibri"/>
              </a:rPr>
              <a:t>Yahoo recently disclosed that every single account it had as of 2013 was compromised in a data breach that year.</a:t>
            </a:r>
          </a:p>
          <a:p>
            <a:pPr rtl="0" eaLnBrk="1" fontAlgn="ctr" latinLnBrk="0" hangingPunct="1"/>
            <a:endParaRPr lang="en-US" sz="1200" b="0" i="0" u="none" strike="noStrike" kern="1200" cap="none" dirty="0" smtClean="0">
              <a:solidFill>
                <a:schemeClr val="dk1"/>
              </a:solidFill>
              <a:effectLst/>
              <a:latin typeface="Calibri"/>
              <a:ea typeface="Calibri"/>
              <a:cs typeface="Calibri"/>
              <a:sym typeface="Calibri"/>
            </a:endParaRPr>
          </a:p>
          <a:p>
            <a:pPr>
              <a:buClr>
                <a:schemeClr val="dk1"/>
              </a:buClr>
              <a:buSzPct val="25000"/>
              <a:buNone/>
            </a:pPr>
            <a:endParaRPr lang="en-US" sz="1300" baseline="0" dirty="0" smtClean="0"/>
          </a:p>
          <a:p>
            <a:pPr>
              <a:buClr>
                <a:schemeClr val="dk1"/>
              </a:buClr>
              <a:buSzPct val="25000"/>
              <a:buNone/>
            </a:pPr>
            <a:endParaRPr sz="1300" dirty="0"/>
          </a:p>
        </p:txBody>
      </p:sp>
      <p:sp>
        <p:nvSpPr>
          <p:cNvPr id="112" name="Shape 112"/>
          <p:cNvSpPr txBox="1">
            <a:spLocks noGrp="1"/>
          </p:cNvSpPr>
          <p:nvPr>
            <p:ph type="sldNum" idx="12"/>
          </p:nvPr>
        </p:nvSpPr>
        <p:spPr>
          <a:xfrm>
            <a:off x="3970938" y="8829967"/>
            <a:ext cx="3037723" cy="464761"/>
          </a:xfrm>
          <a:prstGeom prst="rect">
            <a:avLst/>
          </a:prstGeom>
          <a:noFill/>
          <a:ln>
            <a:noFill/>
          </a:ln>
        </p:spPr>
        <p:txBody>
          <a:bodyPr wrap="square" lIns="93498" tIns="46749" rIns="93498" bIns="46749" anchor="b" anchorCtr="0">
            <a:noAutofit/>
          </a:bodyPr>
          <a:lstStyle/>
          <a:p>
            <a:pPr algn="r">
              <a:buClr>
                <a:srgbClr val="939598"/>
              </a:buClr>
              <a:buSzPct val="25000"/>
            </a:pPr>
            <a:fld id="{00000000-1234-1234-1234-123412341234}" type="slidenum">
              <a:rPr lang="en-US" sz="1300">
                <a:solidFill>
                  <a:srgbClr val="939598"/>
                </a:solidFill>
              </a:rPr>
              <a:pPr algn="r">
                <a:buClr>
                  <a:srgbClr val="939598"/>
                </a:buClr>
                <a:buSzPct val="25000"/>
              </a:pPr>
              <a:t>3</a:t>
            </a:fld>
            <a:endParaRPr lang="en-US" sz="1300">
              <a:solidFill>
                <a:srgbClr val="939598"/>
              </a:solidFill>
            </a:endParaRPr>
          </a:p>
        </p:txBody>
      </p:sp>
    </p:spTree>
    <p:extLst>
      <p:ext uri="{BB962C8B-B14F-4D97-AF65-F5344CB8AC3E}">
        <p14:creationId xmlns:p14="http://schemas.microsoft.com/office/powerpoint/2010/main" val="2702278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en-US" dirty="0" smtClean="0"/>
              <a:t>https://www.intel.in/content/www/in/en/data-center-efficiency/enterprise-security-platform-trust-technology-white-paper.html </a:t>
            </a:r>
          </a:p>
          <a:p>
            <a:r>
              <a:rPr lang="en-US" dirty="0" smtClean="0"/>
              <a:t>https://rd.springer.com/content/pdf/10.1007%2F978-1-4302-6572-6_7.pdf 2014 so dated, but chapter 7 on PTT</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pPr/>
              <a:t>4</a:t>
            </a:fld>
            <a:endParaRPr lang="en-US"/>
          </a:p>
        </p:txBody>
      </p:sp>
    </p:spTree>
    <p:extLst>
      <p:ext uri="{BB962C8B-B14F-4D97-AF65-F5344CB8AC3E}">
        <p14:creationId xmlns:p14="http://schemas.microsoft.com/office/powerpoint/2010/main" val="588718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406400" y="698500"/>
            <a:ext cx="61976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6" name="Shape 126"/>
          <p:cNvSpPr txBox="1">
            <a:spLocks noGrp="1"/>
          </p:cNvSpPr>
          <p:nvPr>
            <p:ph type="body" idx="1"/>
          </p:nvPr>
        </p:nvSpPr>
        <p:spPr>
          <a:xfrm>
            <a:off x="701040" y="4415789"/>
            <a:ext cx="5608263" cy="4183436"/>
          </a:xfrm>
          <a:prstGeom prst="rect">
            <a:avLst/>
          </a:prstGeom>
          <a:noFill/>
          <a:ln>
            <a:noFill/>
          </a:ln>
        </p:spPr>
        <p:txBody>
          <a:bodyPr wrap="square" lIns="93498" tIns="46749" rIns="93498" bIns="46749" anchor="t" anchorCtr="0">
            <a:noAutofit/>
          </a:bodyPr>
          <a:lstStyle/>
          <a:p>
            <a:pPr>
              <a:buClr>
                <a:srgbClr val="434343"/>
              </a:buClr>
              <a:buSzPct val="25000"/>
              <a:buNone/>
            </a:pPr>
            <a:endParaRPr lang="en-US" sz="800" dirty="0">
              <a:solidFill>
                <a:srgbClr val="434343"/>
              </a:solidFill>
              <a:latin typeface="Arial"/>
              <a:ea typeface="Arial"/>
              <a:cs typeface="Arial"/>
              <a:sym typeface="Arial"/>
            </a:endParaRPr>
          </a:p>
        </p:txBody>
      </p:sp>
      <p:sp>
        <p:nvSpPr>
          <p:cNvPr id="127" name="Shape 127"/>
          <p:cNvSpPr txBox="1">
            <a:spLocks noGrp="1"/>
          </p:cNvSpPr>
          <p:nvPr>
            <p:ph type="sldNum" idx="12"/>
          </p:nvPr>
        </p:nvSpPr>
        <p:spPr>
          <a:xfrm>
            <a:off x="3970938" y="8829967"/>
            <a:ext cx="3037723" cy="464761"/>
          </a:xfrm>
          <a:prstGeom prst="rect">
            <a:avLst/>
          </a:prstGeom>
          <a:noFill/>
          <a:ln>
            <a:noFill/>
          </a:ln>
        </p:spPr>
        <p:txBody>
          <a:bodyPr wrap="square" lIns="93498" tIns="46749" rIns="93498" bIns="46749" anchor="b" anchorCtr="0">
            <a:noAutofit/>
          </a:bodyPr>
          <a:lstStyle/>
          <a:p>
            <a:pPr algn="r">
              <a:buClr>
                <a:srgbClr val="000000"/>
              </a:buClr>
              <a:buSzPct val="25000"/>
            </a:pPr>
            <a:fld id="{00000000-1234-1234-1234-123412341234}" type="slidenum">
              <a:rPr lang="en-US" sz="1300">
                <a:latin typeface="Calibri"/>
                <a:ea typeface="Calibri"/>
                <a:cs typeface="Calibri"/>
                <a:sym typeface="Calibri"/>
              </a:rPr>
              <a:pPr algn="r">
                <a:buClr>
                  <a:srgbClr val="000000"/>
                </a:buClr>
                <a:buSzPct val="25000"/>
              </a:pPr>
              <a:t>5</a:t>
            </a:fld>
            <a:endParaRPr lang="en-US" sz="1300">
              <a:latin typeface="Calibri"/>
              <a:ea typeface="Calibri"/>
              <a:cs typeface="Calibri"/>
              <a:sym typeface="Calibri"/>
            </a:endParaRPr>
          </a:p>
        </p:txBody>
      </p:sp>
    </p:spTree>
    <p:extLst>
      <p:ext uri="{BB962C8B-B14F-4D97-AF65-F5344CB8AC3E}">
        <p14:creationId xmlns:p14="http://schemas.microsoft.com/office/powerpoint/2010/main" val="2764312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www.intel.com</a:t>
            </a:r>
            <a:r>
              <a:rPr lang="en-US" dirty="0" smtClean="0"/>
              <a:t>/content/www/us/</a:t>
            </a:r>
            <a:r>
              <a:rPr lang="en-US" dirty="0" err="1" smtClean="0"/>
              <a:t>en</a:t>
            </a:r>
            <a:r>
              <a:rPr lang="en-US" dirty="0" smtClean="0"/>
              <a:t>/architecture-and-technology/trusted-execution-technology/trusted-execution-technology-security-</a:t>
            </a:r>
            <a:r>
              <a:rPr lang="en-US" dirty="0" err="1" smtClean="0"/>
              <a:t>paper.html</a:t>
            </a:r>
            <a:endParaRPr lang="en-US" dirty="0" smtClean="0"/>
          </a:p>
          <a:p>
            <a:endParaRPr lang="en-US" dirty="0" smtClean="0"/>
          </a:p>
          <a:p>
            <a:r>
              <a:rPr lang="en-US" dirty="0" smtClean="0"/>
              <a:t>Intel TXT is specifically designed to harden platforms from the emerging threats of hypervisor attacks, BIOS, or other firmware attacks, malicious root kit installations, or other </a:t>
            </a:r>
            <a:r>
              <a:rPr lang="en-US" dirty="0" err="1" smtClean="0"/>
              <a:t>softwarebased</a:t>
            </a:r>
            <a:r>
              <a:rPr lang="en-US" dirty="0" smtClean="0"/>
              <a:t> attacks. It increases protection by allowing greater control of the launch stack through a Measured Launch Environment (MLE) and enabling isolation in the boot process. More specifically, it extends the Virtual Machine Extensions (VMX) environment of Intel® Virtualization Technology (Intel® VT), permitting a verifiably secure installation, launch, and use of a hypervisor or operating system (OS). </a:t>
            </a:r>
          </a:p>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7</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90311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software.intel.com</a:t>
            </a:r>
            <a:r>
              <a:rPr lang="en-US" dirty="0" smtClean="0"/>
              <a:t>/</a:t>
            </a:r>
            <a:r>
              <a:rPr lang="en-US" dirty="0" err="1" smtClean="0"/>
              <a:t>en</a:t>
            </a:r>
            <a:r>
              <a:rPr lang="en-US" dirty="0" smtClean="0"/>
              <a:t>-us/articles/intel-software-guard-extensions-tutorial-part-1-foundation</a:t>
            </a:r>
          </a:p>
          <a:p>
            <a:r>
              <a:rPr lang="en-US" dirty="0" smtClean="0"/>
              <a:t>Whitepaper: https://</a:t>
            </a:r>
            <a:r>
              <a:rPr lang="en-US" dirty="0" err="1" smtClean="0"/>
              <a:t>eprint.iacr.org</a:t>
            </a:r>
            <a:r>
              <a:rPr lang="en-US" dirty="0" smtClean="0"/>
              <a:t>/2016/204.pdf</a:t>
            </a:r>
          </a:p>
          <a:p>
            <a:endParaRPr lang="en-US" dirty="0" smtClean="0"/>
          </a:p>
          <a:p>
            <a:r>
              <a:rPr lang="en-US" sz="1200" b="0" i="0" u="none" strike="noStrike" kern="1200" cap="none" dirty="0" smtClean="0">
                <a:solidFill>
                  <a:schemeClr val="dk1"/>
                </a:solidFill>
                <a:effectLst/>
                <a:latin typeface="Calibri"/>
                <a:ea typeface="Calibri"/>
                <a:cs typeface="Calibri"/>
                <a:sym typeface="Calibri"/>
              </a:rPr>
              <a:t>Intel SGX is a set of CPU instructions that enable applications to create enclaves: protected areas in the application’s address space that provide confidentiality and integrity even in the presence of privileged malware. Enclave code is enabled by using special instructions, and it is built and loaded as a Windows* Dynamic Link Library (DLL) file.</a:t>
            </a:r>
          </a:p>
          <a:p>
            <a:endParaRPr lang="en-US" sz="1200" b="0" i="0" u="none" strike="noStrike" kern="1200" cap="none" dirty="0" smtClean="0">
              <a:solidFill>
                <a:schemeClr val="dk1"/>
              </a:solidFill>
              <a:effectLst/>
              <a:latin typeface="Calibri"/>
              <a:ea typeface="Calibri"/>
              <a:cs typeface="Calibri"/>
              <a:sym typeface="Calibri"/>
            </a:endParaRPr>
          </a:p>
          <a:p>
            <a:endParaRPr lang="en-US" sz="1200" b="0" i="0" u="none" strike="noStrike" kern="1200" cap="none" dirty="0" smtClean="0">
              <a:solidFill>
                <a:schemeClr val="dk1"/>
              </a:solidFill>
              <a:effectLst/>
              <a:latin typeface="Calibri"/>
              <a:ea typeface="Calibri"/>
              <a:cs typeface="Calibri"/>
              <a:sym typeface="Calibri"/>
            </a:endParaRPr>
          </a:p>
          <a:p>
            <a:r>
              <a:rPr lang="en-US" sz="1200" b="0" i="0" u="none" strike="noStrike" kern="1200" cap="none" dirty="0" smtClean="0">
                <a:solidFill>
                  <a:schemeClr val="dk1"/>
                </a:solidFill>
                <a:effectLst/>
                <a:latin typeface="Calibri"/>
                <a:ea typeface="Calibri"/>
                <a:cs typeface="Calibri"/>
                <a:sym typeface="Calibri"/>
              </a:rPr>
              <a:t>Enclave memory cannot be read or written from outside the enclave regardless of the current privilege level and CPU mode.</a:t>
            </a:r>
          </a:p>
          <a:p>
            <a:r>
              <a:rPr lang="en-US" sz="1200" b="0" i="0" u="none" strike="noStrike" kern="1200" cap="none" dirty="0" smtClean="0">
                <a:solidFill>
                  <a:schemeClr val="dk1"/>
                </a:solidFill>
                <a:effectLst/>
                <a:latin typeface="Calibri"/>
                <a:ea typeface="Calibri"/>
                <a:cs typeface="Calibri"/>
                <a:sym typeface="Calibri"/>
              </a:rPr>
              <a:t>Production enclaves cannot be debugged by software or hardware debuggers. (An enclave can be created with a debug attribute that allows a special debugger—the Intel SGX debugger—to view its content like a standard debugger. This is intended to aid the software development cycle.)</a:t>
            </a:r>
          </a:p>
          <a:p>
            <a:r>
              <a:rPr lang="en-US" sz="1200" b="0" i="0" u="none" strike="noStrike" kern="1200" cap="none" dirty="0" smtClean="0">
                <a:solidFill>
                  <a:schemeClr val="dk1"/>
                </a:solidFill>
                <a:effectLst/>
                <a:latin typeface="Calibri"/>
                <a:ea typeface="Calibri"/>
                <a:cs typeface="Calibri"/>
                <a:sym typeface="Calibri"/>
              </a:rPr>
              <a:t>The enclave environment cannot be entered through classic function calls, jumps, register manipulation, or stack manipulation. The only way to call an enclave function is through a new instruction that performs several protection checks.</a:t>
            </a:r>
          </a:p>
          <a:p>
            <a:r>
              <a:rPr lang="en-US" sz="1200" b="0" i="0" u="none" strike="noStrike" kern="1200" cap="none" dirty="0" smtClean="0">
                <a:solidFill>
                  <a:schemeClr val="dk1"/>
                </a:solidFill>
                <a:effectLst/>
                <a:latin typeface="Calibri"/>
                <a:ea typeface="Calibri"/>
                <a:cs typeface="Calibri"/>
                <a:sym typeface="Calibri"/>
              </a:rPr>
              <a:t>Enclave memory is encrypted using industry-standard encryption algorithms with replay protection. Tapping the memory or connecting the DRAM modules to another system will yield only encrypted data (see Figure 2).</a:t>
            </a:r>
          </a:p>
          <a:p>
            <a:r>
              <a:rPr lang="en-US" sz="1200" b="0" i="0" u="none" strike="noStrike" kern="1200" cap="none" dirty="0" smtClean="0">
                <a:solidFill>
                  <a:schemeClr val="dk1"/>
                </a:solidFill>
                <a:effectLst/>
                <a:latin typeface="Calibri"/>
                <a:ea typeface="Calibri"/>
                <a:cs typeface="Calibri"/>
                <a:sym typeface="Calibri"/>
              </a:rPr>
              <a:t>The memory encryption key randomly changes every power cycle (for example, at boot time, and when resuming from sleep and hibernation states). The key is stored within the CPU and is not accessible.</a:t>
            </a:r>
          </a:p>
          <a:p>
            <a:r>
              <a:rPr lang="en-US" sz="1200" b="0" i="0" u="none" strike="noStrike" kern="1200" cap="none" dirty="0" smtClean="0">
                <a:solidFill>
                  <a:schemeClr val="dk1"/>
                </a:solidFill>
                <a:effectLst/>
                <a:latin typeface="Calibri"/>
                <a:ea typeface="Calibri"/>
                <a:cs typeface="Calibri"/>
                <a:sym typeface="Calibri"/>
              </a:rPr>
              <a:t>Data isolated within enclaves can only be accessed by code that shares the enclave.</a:t>
            </a:r>
          </a:p>
          <a:p>
            <a:endParaRPr lang="en-US" dirty="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8</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07237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software.intel.com</a:t>
            </a:r>
            <a:r>
              <a:rPr lang="en-US" dirty="0" smtClean="0"/>
              <a:t>/</a:t>
            </a:r>
            <a:r>
              <a:rPr lang="en-US" dirty="0" err="1" smtClean="0"/>
              <a:t>en</a:t>
            </a:r>
            <a:r>
              <a:rPr lang="en-US" dirty="0" smtClean="0"/>
              <a:t>-us/articles/intel-digital-random-number-generator-drng-software-implementation-guide</a:t>
            </a:r>
          </a:p>
          <a:p>
            <a:pPr lvl="1"/>
            <a:r>
              <a:rPr lang="en-US" dirty="0" smtClean="0"/>
              <a:t>DRNG uses hardware entropy source</a:t>
            </a:r>
            <a:r>
              <a:rPr lang="en-US" baseline="0" dirty="0" smtClean="0"/>
              <a:t> </a:t>
            </a:r>
            <a:r>
              <a:rPr lang="en-US" dirty="0" smtClean="0"/>
              <a:t>(thermal noise) to generate random</a:t>
            </a:r>
            <a:r>
              <a:rPr lang="en-US" baseline="0" dirty="0" smtClean="0"/>
              <a:t> numbers</a:t>
            </a:r>
            <a:endParaRPr lang="en-US" dirty="0" smtClean="0"/>
          </a:p>
          <a:p>
            <a:endParaRPr lang="en-US" dirty="0" smtClean="0"/>
          </a:p>
          <a:p>
            <a:r>
              <a:rPr lang="en-US" dirty="0" smtClean="0"/>
              <a:t>From: https://</a:t>
            </a:r>
            <a:r>
              <a:rPr lang="en-US" dirty="0" err="1" smtClean="0"/>
              <a:t>www.intel.com</a:t>
            </a:r>
            <a:r>
              <a:rPr lang="en-US" dirty="0" smtClean="0"/>
              <a:t>/content/www/us/</a:t>
            </a:r>
            <a:r>
              <a:rPr lang="en-US" dirty="0" err="1" smtClean="0"/>
              <a:t>en</a:t>
            </a:r>
            <a:r>
              <a:rPr lang="en-US" dirty="0" smtClean="0"/>
              <a:t>/enterprise-security/enterprise-security-</a:t>
            </a:r>
            <a:r>
              <a:rPr lang="en-US" dirty="0" err="1" smtClean="0"/>
              <a:t>aes</a:t>
            </a:r>
            <a:r>
              <a:rPr lang="en-US" dirty="0" smtClean="0"/>
              <a:t>-</a:t>
            </a:r>
            <a:r>
              <a:rPr lang="en-US" dirty="0" err="1" smtClean="0"/>
              <a:t>ni</a:t>
            </a:r>
            <a:r>
              <a:rPr lang="en-US" dirty="0" smtClean="0"/>
              <a:t>-white-</a:t>
            </a:r>
            <a:r>
              <a:rPr lang="en-US" dirty="0" err="1" smtClean="0"/>
              <a:t>paper.html</a:t>
            </a:r>
            <a:endParaRPr lang="en-US" dirty="0" smtClean="0"/>
          </a:p>
          <a:p>
            <a:endParaRPr lang="en-US" dirty="0" smtClean="0"/>
          </a:p>
          <a:p>
            <a:pPr lvl="0"/>
            <a:r>
              <a:rPr lang="en-US" baseline="0" noProof="0" dirty="0" smtClean="0"/>
              <a:t>TL;DR: </a:t>
            </a:r>
          </a:p>
          <a:p>
            <a:pPr lvl="0"/>
            <a:r>
              <a:rPr lang="en-US" noProof="0" dirty="0" smtClean="0"/>
              <a:t>Intel AES-NI provides a new set of processor instructions that will first be available in servers based on the Intel Xeon processor 5600 series. These instructions enable fast and secure data encryption and decryption. Since AES is the dominant block cipher, and it is deployed in various protocols, the new instructions will be valuable for a wide range of applications. </a:t>
            </a:r>
          </a:p>
          <a:p>
            <a:pPr lvl="0"/>
            <a:endParaRPr lang="en-US" noProof="0" dirty="0" smtClean="0"/>
          </a:p>
          <a:p>
            <a:pPr lvl="0"/>
            <a:r>
              <a:rPr lang="en-US" noProof="0" dirty="0" smtClean="0"/>
              <a:t>The architecture consists of six instructions that offer hardware support for AES. Four instructions support AES encryption and decryption, and the other two instructions support AES key expansion. A seventh new instruction, CLMUL, accelerates the GCM mode for AES, assisting in ECC, general purpose CRCs, as well as data de-duplication. Together, these instructions offer a significant increase in performance compared to pure software implementations. </a:t>
            </a:r>
          </a:p>
          <a:p>
            <a:pPr lvl="0"/>
            <a:endParaRPr lang="en-US" noProof="0" dirty="0" smtClean="0"/>
          </a:p>
          <a:p>
            <a:pPr lvl="0"/>
            <a:r>
              <a:rPr lang="en-US" noProof="0" dirty="0" smtClean="0"/>
              <a:t>The AES instructions have the flexibility to support all three standard AES key lengths, all standard modes of operation, and even some nonstandard or future variants. Beyond improving performance, the AES instructions provide important security benefits. Since the instructions run in data-independent time and do not use lookup tables, they help in eliminating the major timing and cache-based attacks that threaten table-based software implementations of AES. In addition, these instructions make AES simple to implement, with reduced code size. This helps reduce the risk of inadvertent introduction of security flaws.</a:t>
            </a:r>
          </a:p>
          <a:p>
            <a:pPr lvl="0"/>
            <a:endParaRPr lang="nb-NO" dirty="0" smtClean="0"/>
          </a:p>
          <a:p>
            <a:pPr lvl="0"/>
            <a:r>
              <a:rPr lang="nb-NO" dirty="0" smtClean="0"/>
              <a:t>Compilers </a:t>
            </a:r>
            <a:r>
              <a:rPr lang="nb-NO" dirty="0" err="1" smtClean="0"/>
              <a:t>That</a:t>
            </a:r>
            <a:r>
              <a:rPr lang="nb-NO" dirty="0" smtClean="0"/>
              <a:t> Support Intel® AES-NI:</a:t>
            </a:r>
            <a:r>
              <a:rPr lang="nb-NO" baseline="0" dirty="0" smtClean="0"/>
              <a:t> </a:t>
            </a:r>
            <a:r>
              <a:rPr lang="nb-NO" dirty="0" smtClean="0"/>
              <a:t>Microsoft Visual C++* 2008 SP1,</a:t>
            </a:r>
            <a:r>
              <a:rPr lang="nb-NO" baseline="0" dirty="0" smtClean="0"/>
              <a:t> </a:t>
            </a:r>
            <a:r>
              <a:rPr lang="nb-NO" dirty="0" smtClean="0"/>
              <a:t>Intel V11.0, GCC 4.4.0+ and Linux* </a:t>
            </a:r>
            <a:r>
              <a:rPr lang="nb-NO" dirty="0" err="1" smtClean="0"/>
              <a:t>Binutils</a:t>
            </a:r>
            <a:endParaRPr lang="en-US" dirty="0" smtClean="0"/>
          </a:p>
          <a:p>
            <a:endParaRPr lang="en-US" dirty="0" smtClean="0"/>
          </a:p>
          <a:p>
            <a:endParaRPr lang="en-US" dirty="0" smtClean="0"/>
          </a:p>
          <a:p>
            <a:r>
              <a:rPr lang="en-US" dirty="0" smtClean="0"/>
              <a:t>Details:</a:t>
            </a:r>
          </a:p>
          <a:p>
            <a:r>
              <a:rPr lang="en-US" dirty="0" smtClean="0"/>
              <a:t>Encryption provides increasingly important data protection for helping remain compliant with HIPAA, SOX, PCI and other regulations. </a:t>
            </a:r>
          </a:p>
          <a:p>
            <a:endParaRPr lang="en-US" dirty="0" smtClean="0"/>
          </a:p>
          <a:p>
            <a:pPr lvl="1"/>
            <a:r>
              <a:rPr lang="en-US" dirty="0" smtClean="0"/>
              <a:t>HIPAA 4 Health Insurance Portability and Accountability Act of 1996: </a:t>
            </a:r>
          </a:p>
          <a:p>
            <a:pPr lvl="2"/>
            <a:r>
              <a:rPr lang="en-US" dirty="0" smtClean="0"/>
              <a:t>Information systems housing patient health information must be protected from intrusion.</a:t>
            </a:r>
          </a:p>
          <a:p>
            <a:pPr lvl="2"/>
            <a:r>
              <a:rPr lang="en-US" dirty="0" smtClean="0"/>
              <a:t> When information flows over open networks, some form of encryption must be utilized. </a:t>
            </a:r>
          </a:p>
          <a:p>
            <a:pPr lvl="2"/>
            <a:r>
              <a:rPr lang="en-US" baseline="0" dirty="0" smtClean="0"/>
              <a:t> </a:t>
            </a:r>
            <a:r>
              <a:rPr lang="en-US" dirty="0" smtClean="0"/>
              <a:t>Potential penalty for noncompliance: 10-year prison sentence and $100 fine per incident with a maximum of $25,000 per year. </a:t>
            </a:r>
          </a:p>
          <a:p>
            <a:pPr lvl="2"/>
            <a:endParaRPr lang="en-US" dirty="0" smtClean="0"/>
          </a:p>
          <a:p>
            <a:pPr lvl="1"/>
            <a:r>
              <a:rPr lang="en-US" dirty="0" err="1" smtClean="0"/>
              <a:t>HiTECH</a:t>
            </a:r>
            <a:r>
              <a:rPr lang="en-US" dirty="0" smtClean="0"/>
              <a:t> Act February 17, 2010: • </a:t>
            </a:r>
          </a:p>
          <a:p>
            <a:pPr lvl="2"/>
            <a:r>
              <a:rPr lang="en-US" dirty="0" smtClean="0"/>
              <a:t>Extended the reach of the HIPAA Privacy and Security Provisions to business associates (BAs). </a:t>
            </a:r>
          </a:p>
          <a:p>
            <a:pPr lvl="2"/>
            <a:r>
              <a:rPr lang="en-US" dirty="0" smtClean="0"/>
              <a:t>Covered entities must provide major media notice whenever a breach involves more than 500 individuals in a state. </a:t>
            </a:r>
          </a:p>
          <a:p>
            <a:pPr lvl="2"/>
            <a:r>
              <a:rPr lang="en-US" dirty="0" smtClean="0"/>
              <a:t>If personal health information is rendered “unusable, unreadable or indecipherable,” no </a:t>
            </a:r>
            <a:r>
              <a:rPr lang="en-US" dirty="0" err="1" smtClean="0"/>
              <a:t>notifi</a:t>
            </a:r>
            <a:r>
              <a:rPr lang="en-US" dirty="0" smtClean="0"/>
              <a:t> cation is required. </a:t>
            </a:r>
          </a:p>
          <a:p>
            <a:pPr lvl="2"/>
            <a:r>
              <a:rPr lang="en-US" dirty="0" smtClean="0"/>
              <a:t>A major security breach that results in actual damages can lead to class action lawsuits, regulatory action, drop in stock price and damage to reputation and customer relationships. • </a:t>
            </a:r>
          </a:p>
          <a:p>
            <a:pPr lvl="2"/>
            <a:r>
              <a:rPr lang="en-US" dirty="0" smtClean="0"/>
              <a:t>Sets encryptions standards for “unusable, unreadable or indecipherable” data at rest and in motion. </a:t>
            </a:r>
          </a:p>
          <a:p>
            <a:pPr lvl="2"/>
            <a:endParaRPr lang="en-US" dirty="0" smtClean="0"/>
          </a:p>
          <a:p>
            <a:pPr lvl="1"/>
            <a:r>
              <a:rPr lang="en-US" dirty="0" smtClean="0"/>
              <a:t>Sarbanes-Oxley Act7 (SOX): </a:t>
            </a:r>
          </a:p>
          <a:p>
            <a:pPr lvl="2"/>
            <a:r>
              <a:rPr lang="en-US" dirty="0" smtClean="0"/>
              <a:t>Requires all publicly held U.S. companies to comply with strict information technology guidelines to protect the integrity and </a:t>
            </a:r>
            <a:r>
              <a:rPr lang="en-US" dirty="0" err="1" smtClean="0"/>
              <a:t>confi</a:t>
            </a:r>
            <a:r>
              <a:rPr lang="en-US" dirty="0" smtClean="0"/>
              <a:t> </a:t>
            </a:r>
            <a:r>
              <a:rPr lang="en-US" dirty="0" err="1" smtClean="0"/>
              <a:t>dentiality</a:t>
            </a:r>
            <a:r>
              <a:rPr lang="en-US" dirty="0" smtClean="0"/>
              <a:t> of fi </a:t>
            </a:r>
            <a:r>
              <a:rPr lang="en-US" dirty="0" err="1" smtClean="0"/>
              <a:t>nancial</a:t>
            </a:r>
            <a:r>
              <a:rPr lang="en-US" dirty="0" smtClean="0"/>
              <a:t> information. </a:t>
            </a:r>
          </a:p>
          <a:p>
            <a:pPr lvl="2"/>
            <a:r>
              <a:rPr lang="en-US" dirty="0" smtClean="0"/>
              <a:t> ISO/IEC 27002 (an information security standard) defines best practices for SOX-related security controls and explicitly suggests the use of encryption. </a:t>
            </a:r>
          </a:p>
          <a:p>
            <a:pPr lvl="2"/>
            <a:r>
              <a:rPr lang="en-US" dirty="0" smtClean="0"/>
              <a:t>Potential penalty for noncompliance: 10-year prison sentence and $15,000,000 fi ne. </a:t>
            </a:r>
          </a:p>
          <a:p>
            <a:pPr lvl="2"/>
            <a:endParaRPr lang="en-US" dirty="0" smtClean="0"/>
          </a:p>
          <a:p>
            <a:pPr lvl="1"/>
            <a:r>
              <a:rPr lang="en-US" dirty="0" smtClean="0"/>
              <a:t>Payment Card Industry (PCI) Data Security Standard: </a:t>
            </a:r>
          </a:p>
          <a:p>
            <a:pPr lvl="2"/>
            <a:r>
              <a:rPr lang="en-US" dirty="0" smtClean="0"/>
              <a:t>Requires Primary Account Numbers (PAN) and/or credit card numbers to be encrypted while at rest. </a:t>
            </a:r>
          </a:p>
          <a:p>
            <a:pPr lvl="2"/>
            <a:r>
              <a:rPr lang="en-US" dirty="0" smtClean="0"/>
              <a:t>Members of the organization include Visa, MasterCard, American Express, Discover, and others. </a:t>
            </a:r>
          </a:p>
          <a:p>
            <a:pPr lvl="2"/>
            <a:r>
              <a:rPr lang="en-US" dirty="0" smtClean="0"/>
              <a:t>Members have the right to quit accepting credit card transactions from noncompliant institutions and assess fines of $500,000. </a:t>
            </a:r>
          </a:p>
          <a:p>
            <a:pPr lvl="2"/>
            <a:endParaRPr lang="en-US" dirty="0" smtClean="0"/>
          </a:p>
          <a:p>
            <a:pPr lvl="0"/>
            <a:r>
              <a:rPr lang="en-US" dirty="0" smtClean="0"/>
              <a:t>AES: Advanced Encryption Standard. A slightly modified version of the </a:t>
            </a:r>
            <a:r>
              <a:rPr lang="en-US" dirty="0" err="1" smtClean="0"/>
              <a:t>Rijindael</a:t>
            </a:r>
            <a:r>
              <a:rPr lang="en-US" dirty="0" smtClean="0"/>
              <a:t> algorithm, AES is an encryption standard adopted by the U.S. government in 2001. AES is displacing the older, less secure 3DES (Data Encryption Standard) with 112 or 168 bit key lengths. AES is a block cipher, which means it works on </a:t>
            </a:r>
            <a:r>
              <a:rPr lang="en-US" dirty="0" err="1" smtClean="0"/>
              <a:t>fixedlength</a:t>
            </a:r>
            <a:r>
              <a:rPr lang="en-US" dirty="0" smtClean="0"/>
              <a:t> groups of bits, which are called blocks.</a:t>
            </a:r>
          </a:p>
          <a:p>
            <a:pPr lvl="0"/>
            <a:endParaRPr lang="en-US" dirty="0" smtClean="0"/>
          </a:p>
          <a:p>
            <a:pPr lvl="0"/>
            <a:r>
              <a:rPr lang="en-US" dirty="0" smtClean="0"/>
              <a:t>Intel AES-NI (Advanced Encryption Standard New Instructions) is a set of new instructions in the Intel® Xeon® processor 5600 series (formerly codenamed </a:t>
            </a:r>
            <a:r>
              <a:rPr lang="en-US" dirty="0" err="1" smtClean="0"/>
              <a:t>Westmere</a:t>
            </a:r>
            <a:r>
              <a:rPr lang="en-US" dirty="0" smtClean="0"/>
              <a:t>-EP). Intel AES-NI implements in the hardware some sub-steps of the AES algorithm. This speeds up execution of the AES encryption/decryption algorithms and removes one of the main objections to using encryption to protect data: the performance penalty.</a:t>
            </a:r>
          </a:p>
          <a:p>
            <a:pPr lvl="0"/>
            <a:endParaRPr lang="en-US" dirty="0" smtClean="0"/>
          </a:p>
          <a:p>
            <a:pPr lvl="0"/>
            <a:r>
              <a:rPr lang="en-US" dirty="0" smtClean="0"/>
              <a:t>Intel AES-NI adds six new AES instructions, four for encryption and decryption, one for the mix column, and one for generating next round text. </a:t>
            </a:r>
          </a:p>
          <a:p>
            <a:pPr lvl="0"/>
            <a:endParaRPr lang="en-US" dirty="0" smtClean="0"/>
          </a:p>
          <a:p>
            <a:pPr lvl="0"/>
            <a:r>
              <a:rPr lang="en-US" dirty="0" smtClean="0"/>
              <a:t>Intel AES-NI also includes a seventh new instruction: CLMUL. This instruction could speed up the AES-GCM and binary Elliptical Curve Cryptography (ECC), and assists in error correcting codes, general purpose cyclic redundancy checks (CRCs), and data de-duplication. </a:t>
            </a:r>
          </a:p>
          <a:p>
            <a:pPr lvl="0"/>
            <a:endParaRPr lang="en-US" dirty="0" smtClean="0"/>
          </a:p>
          <a:p>
            <a:pPr lvl="0"/>
            <a:r>
              <a:rPr lang="en-US" dirty="0" smtClean="0"/>
              <a:t>AES</a:t>
            </a:r>
            <a:r>
              <a:rPr lang="en-US" baseline="0" dirty="0" smtClean="0"/>
              <a:t> Usage Models:</a:t>
            </a:r>
          </a:p>
          <a:p>
            <a:pPr lvl="1"/>
            <a:r>
              <a:rPr lang="en-US" baseline="0" dirty="0" smtClean="0"/>
              <a:t>Secure Transactions – HTTPS, SSL &amp; IP SEC</a:t>
            </a:r>
          </a:p>
          <a:p>
            <a:pPr lvl="1"/>
            <a:r>
              <a:rPr lang="en-US" baseline="0" dirty="0" smtClean="0"/>
              <a:t>Enterprise Applications – Database encryption - </a:t>
            </a:r>
            <a:r>
              <a:rPr lang="en-US" dirty="0" smtClean="0"/>
              <a:t>Oracle Database*, IBM DB2, Microsoft SQL Server*, Microsoft Access, and MySQL*</a:t>
            </a:r>
          </a:p>
          <a:p>
            <a:pPr lvl="1"/>
            <a:r>
              <a:rPr lang="en-US" dirty="0" smtClean="0"/>
              <a:t>Full Disk encryption - BitLocker Drive Encryption in Windows* Server 2008, </a:t>
            </a:r>
            <a:r>
              <a:rPr lang="en-US" dirty="0" err="1" smtClean="0"/>
              <a:t>PGPdisk</a:t>
            </a:r>
            <a:r>
              <a:rPr lang="en-US" dirty="0" smtClean="0"/>
              <a:t>, and McAfee* Total Protection for Endpoint</a:t>
            </a:r>
          </a:p>
          <a:p>
            <a:pPr lvl="1"/>
            <a:endParaRPr lang="en-US" dirty="0" smtClean="0"/>
          </a:p>
          <a:p>
            <a:pPr lvl="0"/>
            <a:r>
              <a:rPr lang="en-US" dirty="0" smtClean="0"/>
              <a:t>ISVs have three ways they can implement Intel AES-NI. They can: </a:t>
            </a:r>
          </a:p>
          <a:p>
            <a:pPr lvl="1"/>
            <a:r>
              <a:rPr lang="en-US" dirty="0" smtClean="0"/>
              <a:t> Use the instructions by using OS libraries - ISVs can take advantage of the crypto application programming interfaces (APIs) specific for a particular OS dynamically, without doing specific encryption algorithm optimization work. At the middleware and infrastructure level, the standard OS cryptographic libraries can be called from the code path.</a:t>
            </a:r>
          </a:p>
          <a:p>
            <a:pPr lvl="1"/>
            <a:r>
              <a:rPr lang="en-US" dirty="0" smtClean="0"/>
              <a:t>Use the instructions using third-party libraries – </a:t>
            </a:r>
          </a:p>
          <a:p>
            <a:pPr lvl="2"/>
            <a:r>
              <a:rPr lang="en-US" dirty="0" smtClean="0"/>
              <a:t>Intel® Integrated Performance Primitives Library The Intel IPP cryptography function domain is a suite of pre-built public-key, symmetric and hashing functions that conform to the U.S. government’s NIST Federal Information Processing Standards (FIPS) </a:t>
            </a:r>
            <a:r>
              <a:rPr lang="en-US" dirty="0" err="1" smtClean="0"/>
              <a:t>specifi</a:t>
            </a:r>
            <a:r>
              <a:rPr lang="en-US" dirty="0" smtClean="0"/>
              <a:t> cations. ISVs can use Intel IPP to quickly build robust, high-performance cryptographic modules and applications.</a:t>
            </a:r>
          </a:p>
          <a:p>
            <a:pPr lvl="2"/>
            <a:r>
              <a:rPr lang="en-US" dirty="0" smtClean="0"/>
              <a:t>Java* Cryptography Extensions (JCE) The Java </a:t>
            </a:r>
            <a:r>
              <a:rPr lang="en-US" dirty="0" err="1" smtClean="0"/>
              <a:t>Cyptography</a:t>
            </a:r>
            <a:r>
              <a:rPr lang="en-US" dirty="0" smtClean="0"/>
              <a:t> Extension (JCE) provides a framework and implementations for encryption, key generation and key agreement, and MAC algorithms. Its encryption support includes symmetric, asymmetric, block, and stream ciphers, in addition to supporting secure streams and sealed objects.</a:t>
            </a:r>
          </a:p>
          <a:p>
            <a:pPr lvl="2"/>
            <a:r>
              <a:rPr lang="en-US" dirty="0" smtClean="0"/>
              <a:t>RSA* BSAFE* RSA* BSAFE* is a very pervasive and popular free download module. RSA BSAFE supports the FIPS approved DSA, </a:t>
            </a:r>
            <a:r>
              <a:rPr lang="en-US" dirty="0" err="1" smtClean="0"/>
              <a:t>rDSA</a:t>
            </a:r>
            <a:r>
              <a:rPr lang="en-US" dirty="0" smtClean="0"/>
              <a:t> (RSA ANSI X9.31), DES and TDES Modes, and SHA-1 algorithms.</a:t>
            </a:r>
          </a:p>
          <a:p>
            <a:pPr lvl="2"/>
            <a:r>
              <a:rPr lang="en-US" dirty="0" smtClean="0"/>
              <a:t>Crypto++ Crypto++ Library is a free C++ class library of cryptographic schemes consisting of implementations of AES, </a:t>
            </a:r>
            <a:r>
              <a:rPr lang="en-US" dirty="0" err="1" smtClean="0"/>
              <a:t>Diffi</a:t>
            </a:r>
            <a:r>
              <a:rPr lang="en-US" dirty="0" smtClean="0"/>
              <a:t> e-Hellman Key Exchange, RSA cryptography, elliptic curve cryptography, and digital signature algorithm. AES-GCM, AES-CCM, and AES-CBC modules are available for download.</a:t>
            </a:r>
          </a:p>
          <a:p>
            <a:pPr lvl="2"/>
            <a:r>
              <a:rPr lang="en-US" dirty="0" smtClean="0"/>
              <a:t>OpenSSL* This collaborative effort provides a robust, commercial-grade, full-featured and open source toolkit implementing the Secure Sockets Layer (SSL v2/v3) and Transport Layer Security (TLS v1) protocols. The OpenSSL Project also provides a strong general-purpose cryptography library. Managed by a worldwide community of volunteers, the project uses the Web to communicate, plan, and develop its OpenSSL toolkit and related documentation.</a:t>
            </a:r>
          </a:p>
          <a:p>
            <a:pPr lvl="2"/>
            <a:r>
              <a:rPr lang="en-US" dirty="0" smtClean="0"/>
              <a:t>Linux* Kernel The Linux kernel is released under the GNU General Public License version 2 (GPLv2) and is developed by contributors worldwide. There are proprietary licenses for some controversial binary large objects (BLOBs). </a:t>
            </a:r>
          </a:p>
          <a:p>
            <a:pPr lvl="2"/>
            <a:endParaRPr lang="en-US" dirty="0" smtClean="0"/>
          </a:p>
          <a:p>
            <a:pPr lvl="1"/>
            <a:r>
              <a:rPr lang="en-US" dirty="0" smtClean="0"/>
              <a:t>Code the application insertion themselves using the new instructions - Applications that do not leverage libraries for AES ciphers should consider adding Intel AES-NI support using an upcoming compiler (Table 2). Popular industry compilers support Intel AES-NI programming either using </a:t>
            </a:r>
            <a:r>
              <a:rPr lang="en-US" dirty="0" err="1" smtClean="0"/>
              <a:t>intrinsics</a:t>
            </a:r>
            <a:r>
              <a:rPr lang="en-US" dirty="0" smtClean="0"/>
              <a:t> or assembly. (Visual C++* 2008, </a:t>
            </a:r>
            <a:r>
              <a:rPr lang="nb-NO" dirty="0" smtClean="0"/>
              <a:t>V11.0,</a:t>
            </a:r>
            <a:r>
              <a:rPr lang="nb-NO" baseline="0" dirty="0" smtClean="0"/>
              <a:t> GCC)</a:t>
            </a:r>
          </a:p>
          <a:p>
            <a:pPr lvl="1"/>
            <a:endParaRPr lang="nb-NO" baseline="0" dirty="0" smtClean="0"/>
          </a:p>
          <a:p>
            <a:pPr lvl="1"/>
            <a:endParaRPr lang="nb-NO" baseline="0" dirty="0" smtClean="0"/>
          </a:p>
        </p:txBody>
      </p:sp>
      <p:sp>
        <p:nvSpPr>
          <p:cNvPr id="4" name="Slide Number Placeholder 3"/>
          <p:cNvSpPr>
            <a:spLocks noGrp="1"/>
          </p:cNvSpPr>
          <p:nvPr>
            <p:ph type="sldNum" idx="10"/>
          </p:nvPr>
        </p:nvSpPr>
        <p:spPr/>
        <p:txBody>
          <a:bodyPr/>
          <a:lstStyle/>
          <a:p>
            <a:pPr algn="r">
              <a:buClr>
                <a:schemeClr val="dk1"/>
              </a:buClr>
              <a:buSzPct val="25000"/>
            </a:pPr>
            <a:fld id="{00000000-1234-1234-1234-123412341234}" type="slidenum">
              <a:rPr lang="en-US" sz="1200" smtClean="0">
                <a:solidFill>
                  <a:schemeClr val="dk1"/>
                </a:solidFill>
                <a:latin typeface="Calibri"/>
                <a:ea typeface="Calibri"/>
                <a:cs typeface="Calibri"/>
                <a:sym typeface="Calibri"/>
              </a:rPr>
              <a:pPr algn="r">
                <a:buClr>
                  <a:schemeClr val="dk1"/>
                </a:buClr>
                <a:buSzPct val="25000"/>
              </a:pPr>
              <a:t>9</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24548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C5D20B1-1E36-4A1E-9800-69A9C90DDE45}" type="slidenum">
              <a:rPr lang="en-US" smtClean="0"/>
              <a:pPr/>
              <a:t>10</a:t>
            </a:fld>
            <a:endParaRPr lang="en-US"/>
          </a:p>
        </p:txBody>
      </p:sp>
    </p:spTree>
    <p:extLst>
      <p:ext uri="{BB962C8B-B14F-4D97-AF65-F5344CB8AC3E}">
        <p14:creationId xmlns:p14="http://schemas.microsoft.com/office/powerpoint/2010/main" val="657821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Tree>
    <p:extLst>
      <p:ext uri="{BB962C8B-B14F-4D97-AF65-F5344CB8AC3E}">
        <p14:creationId xmlns:p14="http://schemas.microsoft.com/office/powerpoint/2010/main" val="25544010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53963" y="2658593"/>
            <a:ext cx="8436075" cy="674031"/>
          </a:xfrm>
        </p:spPr>
        <p:txBody>
          <a:bodyPr anchor="t"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353963" y="3332625"/>
            <a:ext cx="8436075" cy="1200329"/>
          </a:xfrm>
        </p:spPr>
        <p:txBody>
          <a:bodyPr>
            <a:spAutoFit/>
          </a:bodyPr>
          <a:lstStyle>
            <a:lvl1pPr>
              <a:spcBef>
                <a:spcPts val="0"/>
              </a:spcBef>
              <a:buClr>
                <a:schemeClr val="accent2">
                  <a:lumMod val="40000"/>
                  <a:lumOff val="60000"/>
                </a:schemeClr>
              </a:buClr>
              <a:defRPr sz="1600">
                <a:solidFill>
                  <a:schemeClr val="accent2">
                    <a:lumMod val="40000"/>
                    <a:lumOff val="60000"/>
                  </a:schemeClr>
                </a:solidFill>
              </a:defRPr>
            </a:lvl1pPr>
            <a:lvl2pPr>
              <a:spcBef>
                <a:spcPts val="0"/>
              </a:spcBef>
              <a:buClr>
                <a:schemeClr val="accent2">
                  <a:lumMod val="40000"/>
                  <a:lumOff val="60000"/>
                </a:schemeClr>
              </a:buClr>
              <a:defRPr sz="1400">
                <a:solidFill>
                  <a:schemeClr val="accent2">
                    <a:lumMod val="40000"/>
                    <a:lumOff val="60000"/>
                  </a:schemeClr>
                </a:solidFill>
              </a:defRPr>
            </a:lvl2pPr>
            <a:lvl3pPr>
              <a:spcBef>
                <a:spcPts val="0"/>
              </a:spcBef>
              <a:buClr>
                <a:schemeClr val="accent2">
                  <a:lumMod val="40000"/>
                  <a:lumOff val="60000"/>
                </a:schemeClr>
              </a:buClr>
              <a:defRPr sz="1400">
                <a:solidFill>
                  <a:schemeClr val="accent2">
                    <a:lumMod val="40000"/>
                    <a:lumOff val="60000"/>
                  </a:schemeClr>
                </a:solidFill>
              </a:defRPr>
            </a:lvl3pPr>
            <a:lvl4pPr>
              <a:spcBef>
                <a:spcPts val="0"/>
              </a:spcBef>
              <a:buClr>
                <a:schemeClr val="accent2">
                  <a:lumMod val="40000"/>
                  <a:lumOff val="60000"/>
                </a:schemeClr>
              </a:buClr>
              <a:defRPr sz="1400">
                <a:solidFill>
                  <a:schemeClr val="accent2">
                    <a:lumMod val="40000"/>
                    <a:lumOff val="60000"/>
                  </a:schemeClr>
                </a:solidFill>
              </a:defRPr>
            </a:lvl4pPr>
            <a:lvl5pPr>
              <a:spcBef>
                <a:spcPts val="0"/>
              </a:spcBef>
              <a:buClr>
                <a:schemeClr val="accent2">
                  <a:lumMod val="40000"/>
                  <a:lumOff val="60000"/>
                </a:schemeClr>
              </a:buClr>
              <a:defRPr sz="1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9144000" cy="2574132"/>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Tree>
    <p:extLst>
      <p:ext uri="{BB962C8B-B14F-4D97-AF65-F5344CB8AC3E}">
        <p14:creationId xmlns:p14="http://schemas.microsoft.com/office/powerpoint/2010/main" val="35730312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9144000" cy="51435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grpSp>
        <p:nvGrpSpPr>
          <p:cNvPr id="11" name="Group 10"/>
          <p:cNvGrpSpPr/>
          <p:nvPr userDrawn="1"/>
        </p:nvGrpSpPr>
        <p:grpSpPr>
          <a:xfrm>
            <a:off x="3517585" y="1875130"/>
            <a:ext cx="2108834" cy="1389888"/>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endParaRPr>
            </a:p>
          </p:txBody>
        </p:sp>
      </p:grpSp>
    </p:spTree>
    <p:extLst>
      <p:ext uri="{BB962C8B-B14F-4D97-AF65-F5344CB8AC3E}">
        <p14:creationId xmlns:p14="http://schemas.microsoft.com/office/powerpoint/2010/main" val="855435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3" y="925117"/>
            <a:ext cx="8436422" cy="3487340"/>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960178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4"/>
            <a:ext cx="2133600" cy="273844"/>
          </a:xfrm>
          <a:prstGeom prst="rect">
            <a:avLst/>
          </a:prstGeom>
        </p:spPr>
        <p:txBody>
          <a:bodyPr/>
          <a:lstStyle/>
          <a:p>
            <a:endParaRPr lang="en-US"/>
          </a:p>
        </p:txBody>
      </p:sp>
      <p:sp>
        <p:nvSpPr>
          <p:cNvPr id="3" name="Footer Placeholder 2"/>
          <p:cNvSpPr>
            <a:spLocks noGrp="1"/>
          </p:cNvSpPr>
          <p:nvPr>
            <p:ph type="ftr" sz="quarter" idx="11"/>
          </p:nvPr>
        </p:nvSpPr>
        <p:spPr>
          <a:xfrm>
            <a:off x="3124200" y="4767264"/>
            <a:ext cx="2895600" cy="273844"/>
          </a:xfrm>
          <a:prstGeom prst="rect">
            <a:avLst/>
          </a:prstGeom>
        </p:spPr>
        <p:txBody>
          <a:bodyPr/>
          <a:lstStyle/>
          <a:p>
            <a:r>
              <a:rPr lang="en-US" smtClean="0"/>
              <a:t>Intel Confidential</a:t>
            </a:r>
            <a:endParaRPr lang="en-US"/>
          </a:p>
        </p:txBody>
      </p:sp>
      <p:sp>
        <p:nvSpPr>
          <p:cNvPr id="5" name="Slide Number Placeholder 5"/>
          <p:cNvSpPr>
            <a:spLocks noGrp="1"/>
          </p:cNvSpPr>
          <p:nvPr>
            <p:ph type="sldNum" sz="quarter" idx="12"/>
          </p:nvPr>
        </p:nvSpPr>
        <p:spPr>
          <a:xfrm>
            <a:off x="6020560" y="4908399"/>
            <a:ext cx="2133600" cy="273844"/>
          </a:xfrm>
          <a:prstGeom prst="rect">
            <a:avLst/>
          </a:prstGeom>
        </p:spPr>
        <p:txBody>
          <a:bodyPr/>
          <a:lstStyle>
            <a:lvl1pPr>
              <a:defRPr sz="900">
                <a:solidFill>
                  <a:schemeClr val="bg1"/>
                </a:solidFill>
              </a:defRPr>
            </a:lvl1pPr>
          </a:lstStyle>
          <a:p>
            <a:fld id="{EE2556C5-CE8C-6547-B838-EA80C61A4AF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458865905"/>
      </p:ext>
    </p:extLst>
  </p:cSld>
  <p:clrMapOvr>
    <a:masterClrMapping/>
  </p:clrMapOvr>
  <p:transition spd="slow">
    <p:cove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4767264"/>
            <a:ext cx="2133600" cy="273844"/>
          </a:xfrm>
          <a:prstGeom prst="rect">
            <a:avLst/>
          </a:prstGeom>
        </p:spPr>
        <p:txBody>
          <a:bodyPr/>
          <a:lstStyle/>
          <a:p>
            <a:endParaRPr lang="en-US" dirty="0"/>
          </a:p>
        </p:txBody>
      </p:sp>
      <p:sp>
        <p:nvSpPr>
          <p:cNvPr id="5" name="Footer Placeholder 4"/>
          <p:cNvSpPr>
            <a:spLocks noGrp="1"/>
          </p:cNvSpPr>
          <p:nvPr>
            <p:ph type="ftr" sz="quarter" idx="11"/>
          </p:nvPr>
        </p:nvSpPr>
        <p:spPr>
          <a:xfrm>
            <a:off x="2312633" y="4767264"/>
            <a:ext cx="1258874" cy="273844"/>
          </a:xfrm>
          <a:prstGeom prst="rect">
            <a:avLst/>
          </a:prstGeom>
        </p:spPr>
        <p:txBody>
          <a:bodyPr/>
          <a:lstStyle/>
          <a:p>
            <a:r>
              <a:rPr lang="en-US" dirty="0" smtClean="0"/>
              <a:t>Intel Confidential</a:t>
            </a:r>
            <a:endParaRPr lang="en-US" dirty="0"/>
          </a:p>
        </p:txBody>
      </p:sp>
      <p:sp>
        <p:nvSpPr>
          <p:cNvPr id="6" name="Slide Number Placeholder 5"/>
          <p:cNvSpPr>
            <a:spLocks noGrp="1"/>
          </p:cNvSpPr>
          <p:nvPr>
            <p:ph type="sldNum" sz="quarter" idx="12"/>
          </p:nvPr>
        </p:nvSpPr>
        <p:spPr>
          <a:xfrm>
            <a:off x="6020560" y="4892499"/>
            <a:ext cx="2133600" cy="273844"/>
          </a:xfrm>
          <a:prstGeom prst="rect">
            <a:avLst/>
          </a:prstGeom>
        </p:spPr>
        <p:txBody>
          <a:bodyPr/>
          <a:lstStyle>
            <a:lvl1pPr>
              <a:defRPr sz="900">
                <a:solidFill>
                  <a:schemeClr val="bg1"/>
                </a:solidFill>
              </a:defRPr>
            </a:lvl1pPr>
          </a:lstStyle>
          <a:p>
            <a:fld id="{EE2556C5-CE8C-6547-B838-EA80C61A4AF7}" type="slidenum">
              <a:rPr lang="en-US" smtClean="0">
                <a:solidFill>
                  <a:prstClr val="white"/>
                </a:solidFill>
              </a:rPr>
              <a:pPr/>
              <a:t>‹#›</a:t>
            </a:fld>
            <a:endParaRPr lang="en-US" dirty="0">
              <a:solidFill>
                <a:prstClr val="white"/>
              </a:solidFill>
            </a:endParaRPr>
          </a:p>
        </p:txBody>
      </p:sp>
      <p:sp>
        <p:nvSpPr>
          <p:cNvPr id="7" name="Title 6"/>
          <p:cNvSpPr>
            <a:spLocks noGrp="1"/>
          </p:cNvSpPr>
          <p:nvPr>
            <p:ph type="title" hasCustomPrompt="1"/>
          </p:nvPr>
        </p:nvSpPr>
        <p:spPr/>
        <p:txBody>
          <a:bodyPr/>
          <a:lstStyle>
            <a:lvl1pPr>
              <a:defRPr/>
            </a:lvl1pPr>
          </a:lstStyle>
          <a:p>
            <a:r>
              <a:rPr lang="en-US" dirty="0" err="1" smtClean="0"/>
              <a:t>28pt</a:t>
            </a:r>
            <a:r>
              <a:rPr lang="en-US" dirty="0" smtClean="0"/>
              <a:t> Intel Clear Light Headline</a:t>
            </a:r>
            <a:endParaRPr lang="en-US" dirty="0"/>
          </a:p>
        </p:txBody>
      </p:sp>
      <p:sp>
        <p:nvSpPr>
          <p:cNvPr id="8" name="Content Placeholder 7"/>
          <p:cNvSpPr>
            <a:spLocks noGrp="1"/>
          </p:cNvSpPr>
          <p:nvPr>
            <p:ph sz="quarter" idx="13" hasCustomPrompt="1"/>
          </p:nvPr>
        </p:nvSpPr>
        <p:spPr>
          <a:xfrm>
            <a:off x="455614" y="1203327"/>
            <a:ext cx="8228012" cy="3425825"/>
          </a:xfrm>
        </p:spPr>
        <p:txBody>
          <a:bodyPr/>
          <a:lstStyle/>
          <a:p>
            <a:pPr lvl="0"/>
            <a:r>
              <a:rPr lang="en-US" dirty="0" smtClean="0"/>
              <a:t>18pt Intel Clear body text</a:t>
            </a:r>
          </a:p>
          <a:p>
            <a:pPr lvl="1"/>
            <a:r>
              <a:rPr lang="en-US" dirty="0" smtClean="0"/>
              <a:t>16pt Intel Clear bullet one</a:t>
            </a:r>
          </a:p>
          <a:p>
            <a:pPr lvl="2"/>
            <a:r>
              <a:rPr lang="en-US" dirty="0" smtClean="0"/>
              <a:t>16pt Intel Clear sub-bullet</a:t>
            </a:r>
          </a:p>
          <a:p>
            <a:pPr lvl="3"/>
            <a:r>
              <a:rPr lang="en-US" dirty="0" err="1" smtClean="0"/>
              <a:t>14pt</a:t>
            </a:r>
            <a:r>
              <a:rPr lang="en-US" dirty="0" smtClean="0"/>
              <a:t> Intel Clear fourth level</a:t>
            </a:r>
          </a:p>
          <a:p>
            <a:pPr lvl="4"/>
            <a:r>
              <a:rPr lang="en-US" dirty="0" err="1" smtClean="0"/>
              <a:t>14pt</a:t>
            </a:r>
            <a:r>
              <a:rPr lang="en-US" dirty="0" smtClean="0"/>
              <a:t> Intel Clear fifth level</a:t>
            </a:r>
            <a:endParaRPr lang="en-US" dirty="0"/>
          </a:p>
        </p:txBody>
      </p:sp>
    </p:spTree>
    <p:extLst>
      <p:ext uri="{BB962C8B-B14F-4D97-AF65-F5344CB8AC3E}">
        <p14:creationId xmlns:p14="http://schemas.microsoft.com/office/powerpoint/2010/main" val="1299671336"/>
      </p:ext>
    </p:extLst>
  </p:cSld>
  <p:clrMapOvr>
    <a:masterClrMapping/>
  </p:clrMapOvr>
  <p:transition spd="slow">
    <p:cover/>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614" y="308848"/>
            <a:ext cx="8228012" cy="868680"/>
          </a:xfrm>
        </p:spPr>
        <p:txBody>
          <a:bodyPr/>
          <a:lstStyle>
            <a:lvl1pPr>
              <a:defRPr/>
            </a:lvl1pPr>
          </a:lstStyle>
          <a:p>
            <a:r>
              <a:rPr lang="en-US" dirty="0" err="1" smtClean="0"/>
              <a:t>28pt</a:t>
            </a:r>
            <a:r>
              <a:rPr lang="en-US" dirty="0" smtClean="0"/>
              <a:t> Intel Clear Light Headline</a:t>
            </a:r>
            <a:endParaRPr lang="en-US" dirty="0"/>
          </a:p>
        </p:txBody>
      </p:sp>
      <p:sp>
        <p:nvSpPr>
          <p:cNvPr id="5" name="Date Placeholder 4"/>
          <p:cNvSpPr>
            <a:spLocks noGrp="1"/>
          </p:cNvSpPr>
          <p:nvPr>
            <p:ph type="dt" sz="half" idx="10"/>
          </p:nvPr>
        </p:nvSpPr>
        <p:spPr>
          <a:xfrm>
            <a:off x="457200" y="4767264"/>
            <a:ext cx="2133600" cy="273844"/>
          </a:xfrm>
          <a:prstGeom prst="rect">
            <a:avLst/>
          </a:prstGeom>
        </p:spPr>
        <p:txBody>
          <a:bodyPr/>
          <a:lstStyle/>
          <a:p>
            <a:endParaRPr lang="en-US"/>
          </a:p>
        </p:txBody>
      </p:sp>
      <p:sp>
        <p:nvSpPr>
          <p:cNvPr id="6" name="Footer Placeholder 5"/>
          <p:cNvSpPr>
            <a:spLocks noGrp="1"/>
          </p:cNvSpPr>
          <p:nvPr>
            <p:ph type="ftr" sz="quarter" idx="11"/>
          </p:nvPr>
        </p:nvSpPr>
        <p:spPr>
          <a:xfrm>
            <a:off x="3124200" y="4767264"/>
            <a:ext cx="2895600" cy="273844"/>
          </a:xfrm>
          <a:prstGeom prst="rect">
            <a:avLst/>
          </a:prstGeom>
        </p:spPr>
        <p:txBody>
          <a:bodyPr/>
          <a:lstStyle/>
          <a:p>
            <a:r>
              <a:rPr lang="en-US" smtClean="0"/>
              <a:t>Intel Confidential</a:t>
            </a:r>
            <a:endParaRPr lang="en-US"/>
          </a:p>
        </p:txBody>
      </p:sp>
      <p:sp>
        <p:nvSpPr>
          <p:cNvPr id="7" name="Slide Number Placeholder 6"/>
          <p:cNvSpPr>
            <a:spLocks noGrp="1"/>
          </p:cNvSpPr>
          <p:nvPr>
            <p:ph type="sldNum" sz="quarter" idx="12"/>
          </p:nvPr>
        </p:nvSpPr>
        <p:spPr>
          <a:xfrm>
            <a:off x="5797932" y="4781184"/>
            <a:ext cx="2133600" cy="273844"/>
          </a:xfrm>
          <a:prstGeom prst="rect">
            <a:avLst/>
          </a:prstGeom>
        </p:spPr>
        <p:txBody>
          <a:bodyPr/>
          <a:lstStyle/>
          <a:p>
            <a:fld id="{EE2556C5-CE8C-6547-B838-EA80C61A4AF7}" type="slidenum">
              <a:rPr lang="en-US" smtClean="0"/>
              <a:pPr/>
              <a:t>‹#›</a:t>
            </a:fld>
            <a:endParaRPr lang="en-US"/>
          </a:p>
        </p:txBody>
      </p:sp>
      <p:sp>
        <p:nvSpPr>
          <p:cNvPr id="15" name="Content Placeholder 2"/>
          <p:cNvSpPr>
            <a:spLocks noGrp="1"/>
          </p:cNvSpPr>
          <p:nvPr>
            <p:ph sz="half" idx="1" hasCustomPrompt="1"/>
          </p:nvPr>
        </p:nvSpPr>
        <p:spPr>
          <a:xfrm>
            <a:off x="455615" y="1203326"/>
            <a:ext cx="4006851" cy="3425825"/>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smtClean="0"/>
              <a:t>18pt Intel Clear body text</a:t>
            </a:r>
          </a:p>
          <a:p>
            <a:pPr marR="0" lvl="1" fontAlgn="auto">
              <a:lnSpc>
                <a:spcPct val="100000"/>
              </a:lnSpc>
              <a:spcAft>
                <a:spcPts val="0"/>
              </a:spcAft>
              <a:buClrTx/>
              <a:buSzTx/>
              <a:tabLst/>
            </a:pPr>
            <a:r>
              <a:rPr lang="en-US" dirty="0" smtClean="0"/>
              <a:t>16pt Intel Clear bullet one</a:t>
            </a:r>
          </a:p>
          <a:p>
            <a:pPr lvl="2"/>
            <a:r>
              <a:rPr lang="en-US" dirty="0" err="1" smtClean="0"/>
              <a:t>14pt</a:t>
            </a:r>
            <a:r>
              <a:rPr lang="en-US" dirty="0" smtClean="0"/>
              <a:t> Intel Clear third level</a:t>
            </a:r>
          </a:p>
          <a:p>
            <a:pPr lvl="3"/>
            <a:r>
              <a:rPr lang="en-US" dirty="0" err="1" smtClean="0"/>
              <a:t>12pt</a:t>
            </a:r>
            <a:r>
              <a:rPr lang="en-US" dirty="0" smtClean="0"/>
              <a:t> Intel Clear fourth level</a:t>
            </a:r>
          </a:p>
          <a:p>
            <a:pPr lvl="4"/>
            <a:r>
              <a:rPr lang="en-US" dirty="0" err="1" smtClean="0"/>
              <a:t>12pt</a:t>
            </a:r>
            <a:r>
              <a:rPr lang="en-US" dirty="0" smtClean="0"/>
              <a:t> Intel Clear fifth level</a:t>
            </a:r>
            <a:endParaRPr lang="en-US" dirty="0"/>
          </a:p>
        </p:txBody>
      </p:sp>
      <p:sp>
        <p:nvSpPr>
          <p:cNvPr id="16" name="Content Placeholder 2"/>
          <p:cNvSpPr>
            <a:spLocks noGrp="1"/>
          </p:cNvSpPr>
          <p:nvPr>
            <p:ph sz="half" idx="13" hasCustomPrompt="1"/>
          </p:nvPr>
        </p:nvSpPr>
        <p:spPr>
          <a:xfrm>
            <a:off x="4678363" y="1203326"/>
            <a:ext cx="4005264" cy="3425825"/>
          </a:xfrm>
        </p:spPr>
        <p:txBody>
          <a:bodyPr vert="horz" lIns="0" tIns="0" rIns="0" bIns="0" rtlCol="0">
            <a:noAutofit/>
          </a:bodyPr>
          <a:lstStyle>
            <a:lvl1pPr>
              <a:defRPr lang="en-US" dirty="0" smtClean="0"/>
            </a:lvl1pPr>
            <a:lvl2pPr>
              <a:defRPr lang="en-US" dirty="0" smtClean="0"/>
            </a:lvl2pPr>
            <a:lvl3pPr>
              <a:defRPr lang="en-US" sz="1400" dirty="0" smtClean="0"/>
            </a:lvl3pPr>
            <a:lvl4pPr>
              <a:defRPr lang="en-US" sz="1200" dirty="0" smtClean="0"/>
            </a:lvl4pPr>
            <a:lvl5pPr>
              <a:defRPr lang="en-US" sz="1200" dirty="0"/>
            </a:lvl5pPr>
          </a:lstStyle>
          <a:p>
            <a:pPr marR="0" lvl="0" fontAlgn="auto">
              <a:lnSpc>
                <a:spcPct val="100000"/>
              </a:lnSpc>
              <a:buClrTx/>
              <a:buSzTx/>
              <a:tabLst/>
            </a:pPr>
            <a:r>
              <a:rPr lang="en-US" dirty="0" smtClean="0"/>
              <a:t>18pt Intel Clear body text</a:t>
            </a:r>
          </a:p>
          <a:p>
            <a:pPr marR="0" lvl="1" fontAlgn="auto">
              <a:lnSpc>
                <a:spcPct val="100000"/>
              </a:lnSpc>
              <a:spcAft>
                <a:spcPts val="0"/>
              </a:spcAft>
              <a:buClrTx/>
              <a:buSzTx/>
              <a:tabLst/>
            </a:pPr>
            <a:r>
              <a:rPr lang="en-US" dirty="0" smtClean="0"/>
              <a:t>16pt Intel Clear bullet one</a:t>
            </a:r>
          </a:p>
          <a:p>
            <a:pPr lvl="2"/>
            <a:r>
              <a:rPr lang="en-US" dirty="0" err="1" smtClean="0"/>
              <a:t>14pt</a:t>
            </a:r>
            <a:r>
              <a:rPr lang="en-US" dirty="0" smtClean="0"/>
              <a:t> Intel Clear third level</a:t>
            </a:r>
          </a:p>
          <a:p>
            <a:pPr lvl="3"/>
            <a:r>
              <a:rPr lang="en-US" dirty="0" err="1" smtClean="0"/>
              <a:t>12pt</a:t>
            </a:r>
            <a:r>
              <a:rPr lang="en-US" dirty="0" smtClean="0"/>
              <a:t> Intel Clear fourth level</a:t>
            </a:r>
          </a:p>
          <a:p>
            <a:pPr lvl="4"/>
            <a:r>
              <a:rPr lang="en-US" dirty="0" err="1" smtClean="0"/>
              <a:t>12pt</a:t>
            </a:r>
            <a:r>
              <a:rPr lang="en-US" dirty="0" smtClean="0"/>
              <a:t> Intel Clear fifth level</a:t>
            </a:r>
            <a:endParaRPr lang="en-US" dirty="0"/>
          </a:p>
        </p:txBody>
      </p:sp>
    </p:spTree>
    <p:extLst>
      <p:ext uri="{BB962C8B-B14F-4D97-AF65-F5344CB8AC3E}">
        <p14:creationId xmlns:p14="http://schemas.microsoft.com/office/powerpoint/2010/main" val="581848924"/>
      </p:ext>
    </p:extLst>
  </p:cSld>
  <p:clrMapOvr>
    <a:masterClrMapping/>
  </p:clrMapOvr>
  <p:transition spd="slow">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Bulleted Tex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872352" y="4824387"/>
            <a:ext cx="2133600" cy="273844"/>
          </a:xfrm>
          <a:prstGeom prst="rect">
            <a:avLst/>
          </a:prstGeom>
        </p:spPr>
        <p:txBody>
          <a:bodyPr/>
          <a:lstStyle/>
          <a:p>
            <a:fld id="{EE2556C5-CE8C-6547-B838-EA80C61A4AF7}" type="slidenum">
              <a:rPr lang="en-US" smtClean="0">
                <a:solidFill>
                  <a:prstClr val="white"/>
                </a:solidFill>
              </a:rPr>
              <a:pPr/>
              <a:t>‹#›</a:t>
            </a:fld>
            <a:endParaRPr lang="en-US" dirty="0">
              <a:solidFill>
                <a:prstClr val="white"/>
              </a:solidFill>
            </a:endParaRPr>
          </a:p>
        </p:txBody>
      </p:sp>
      <p:sp>
        <p:nvSpPr>
          <p:cNvPr id="7" name="Title 6"/>
          <p:cNvSpPr>
            <a:spLocks noGrp="1"/>
          </p:cNvSpPr>
          <p:nvPr>
            <p:ph type="title" hasCustomPrompt="1"/>
          </p:nvPr>
        </p:nvSpPr>
        <p:spPr>
          <a:xfrm>
            <a:off x="455613" y="308848"/>
            <a:ext cx="8229600" cy="868680"/>
          </a:xfrm>
        </p:spPr>
        <p:txBody>
          <a:bodyPr/>
          <a:lstStyle>
            <a:lvl1pPr>
              <a:defRPr b="0" i="0" baseline="0">
                <a:solidFill>
                  <a:schemeClr val="tx2"/>
                </a:solidFill>
                <a:latin typeface="+mj-lt"/>
                <a:cs typeface="Arial" panose="020B0604020202020204" pitchFamily="34" charset="0"/>
              </a:defRPr>
            </a:lvl1pPr>
          </a:lstStyle>
          <a:p>
            <a:r>
              <a:rPr lang="en-US" dirty="0" smtClean="0"/>
              <a:t>28pt Intel Clear Headline</a:t>
            </a:r>
            <a:endParaRPr lang="en-US" dirty="0"/>
          </a:p>
        </p:txBody>
      </p:sp>
      <p:sp>
        <p:nvSpPr>
          <p:cNvPr id="9" name="Content Placeholder 8"/>
          <p:cNvSpPr>
            <a:spLocks noGrp="1"/>
          </p:cNvSpPr>
          <p:nvPr>
            <p:ph sz="quarter" idx="13" hasCustomPrompt="1"/>
          </p:nvPr>
        </p:nvSpPr>
        <p:spPr>
          <a:xfrm>
            <a:off x="455614" y="1203326"/>
            <a:ext cx="8228012" cy="3425825"/>
          </a:xfrm>
        </p:spPr>
        <p:txBody>
          <a:bodyPr/>
          <a:lstStyle>
            <a:lvl1pPr>
              <a:defRPr>
                <a:solidFill>
                  <a:srgbClr val="0071C5"/>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200">
                <a:solidFill>
                  <a:schemeClr val="tx2"/>
                </a:solidFill>
              </a:defRPr>
            </a:lvl5pPr>
          </a:lstStyle>
          <a:p>
            <a:pPr lvl="0"/>
            <a:r>
              <a:rPr lang="en-US" dirty="0" smtClean="0"/>
              <a:t>18pt Intel Clear body text</a:t>
            </a:r>
          </a:p>
          <a:p>
            <a:pPr lvl="1"/>
            <a:r>
              <a:rPr lang="en-US" dirty="0" smtClean="0"/>
              <a:t>18pt Intel Clear bullet one</a:t>
            </a:r>
          </a:p>
          <a:p>
            <a:pPr lvl="2"/>
            <a:r>
              <a:rPr lang="en-US" dirty="0" smtClean="0"/>
              <a:t>16pt Intel Clear sub-bullet</a:t>
            </a:r>
          </a:p>
          <a:p>
            <a:pPr lvl="3"/>
            <a:r>
              <a:rPr lang="en-US" dirty="0" smtClean="0"/>
              <a:t>14pt Intel Clear fourth level</a:t>
            </a:r>
          </a:p>
          <a:p>
            <a:pPr lvl="4"/>
            <a:r>
              <a:rPr lang="en-US" dirty="0" smtClean="0"/>
              <a:t>12pt Intel Clear fifth level</a:t>
            </a:r>
            <a:endParaRPr lang="en-US" dirty="0"/>
          </a:p>
        </p:txBody>
      </p:sp>
    </p:spTree>
    <p:extLst>
      <p:ext uri="{BB962C8B-B14F-4D97-AF65-F5344CB8AC3E}">
        <p14:creationId xmlns:p14="http://schemas.microsoft.com/office/powerpoint/2010/main" val="134183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Tree>
    <p:extLst>
      <p:ext uri="{BB962C8B-B14F-4D97-AF65-F5344CB8AC3E}">
        <p14:creationId xmlns:p14="http://schemas.microsoft.com/office/powerpoint/2010/main" val="827519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848345" y="4914889"/>
            <a:ext cx="128240" cy="123111"/>
          </a:xfrm>
          <a:prstGeom prst="rect">
            <a:avLst/>
          </a:prstGeom>
        </p:spPr>
        <p:txBody>
          <a:bodyPr/>
          <a:lstStyle>
            <a:lvl1pPr>
              <a:defRPr sz="900"/>
            </a:lvl1pPr>
          </a:lstStyle>
          <a:p>
            <a:pPr eaLnBrk="0" fontAlgn="base" hangingPunct="0">
              <a:spcBef>
                <a:spcPct val="50000"/>
              </a:spcBef>
              <a:spcAft>
                <a:spcPct val="0"/>
              </a:spcAft>
            </a:pPr>
            <a:fld id="{FD44707B-D922-47D5-BD24-D96E91B70543}" type="slidenum">
              <a:rPr lang="en-US" kern="1200" smtClean="0">
                <a:solidFill>
                  <a:prstClr val="white"/>
                </a:solidFill>
                <a:latin typeface="Intel Clear"/>
                <a:ea typeface="+mn-ea"/>
                <a:cs typeface="+mn-cs"/>
              </a:rPr>
              <a:pPr eaLnBrk="0" fontAlgn="base" hangingPunct="0">
                <a:spcBef>
                  <a:spcPct val="50000"/>
                </a:spcBef>
                <a:spcAft>
                  <a:spcPct val="0"/>
                </a:spcAft>
              </a:pPr>
              <a:t>‹#›</a:t>
            </a:fld>
            <a:endParaRPr lang="en-US" kern="1200" dirty="0">
              <a:solidFill>
                <a:prstClr val="white"/>
              </a:solidFill>
              <a:latin typeface="Intel Clear"/>
              <a:ea typeface="+mn-ea"/>
              <a:cs typeface="+mn-cs"/>
            </a:endParaRPr>
          </a:p>
        </p:txBody>
      </p:sp>
    </p:spTree>
    <p:extLst>
      <p:ext uri="{BB962C8B-B14F-4D97-AF65-F5344CB8AC3E}">
        <p14:creationId xmlns:p14="http://schemas.microsoft.com/office/powerpoint/2010/main" val="1500707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291703" y="231665"/>
            <a:ext cx="8498681" cy="674031"/>
          </a:xfrm>
        </p:spPr>
        <p:txBody>
          <a:bodyPr wrap="square" anchor="b"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925183" y="2303175"/>
            <a:ext cx="7865202" cy="2169825"/>
          </a:xfrm>
        </p:spPr>
        <p:txBody>
          <a:bodyPr wrap="square">
            <a:spAutoFit/>
          </a:bodyPr>
          <a:lstStyle>
            <a:lvl1pPr marL="257175" indent="-257175">
              <a:lnSpc>
                <a:spcPct val="150000"/>
              </a:lnSpc>
              <a:spcBef>
                <a:spcPts val="0"/>
              </a:spcBef>
              <a:buClr>
                <a:schemeClr val="tx1"/>
              </a:buClr>
              <a:buFont typeface="Arial" panose="020B0604020202020204" pitchFamily="34" charset="0"/>
              <a:buChar char="•"/>
              <a:defRPr sz="1800">
                <a:solidFill>
                  <a:schemeClr val="tx1"/>
                </a:solidFill>
              </a:defRPr>
            </a:lvl1pPr>
            <a:lvl2pPr>
              <a:lnSpc>
                <a:spcPct val="150000"/>
              </a:lnSpc>
              <a:spcBef>
                <a:spcPts val="0"/>
              </a:spcBef>
              <a:buClr>
                <a:schemeClr val="tx1"/>
              </a:buClr>
              <a:defRPr sz="1800">
                <a:solidFill>
                  <a:schemeClr val="tx1"/>
                </a:solidFill>
              </a:defRPr>
            </a:lvl2pPr>
            <a:lvl3pPr>
              <a:lnSpc>
                <a:spcPct val="150000"/>
              </a:lnSpc>
              <a:spcBef>
                <a:spcPts val="0"/>
              </a:spcBef>
              <a:buClr>
                <a:schemeClr val="tx1"/>
              </a:buClr>
              <a:defRPr sz="1800">
                <a:solidFill>
                  <a:schemeClr val="tx1"/>
                </a:solidFill>
              </a:defRPr>
            </a:lvl3pPr>
            <a:lvl4pPr>
              <a:lnSpc>
                <a:spcPct val="150000"/>
              </a:lnSpc>
              <a:spcBef>
                <a:spcPts val="0"/>
              </a:spcBef>
              <a:buClr>
                <a:schemeClr val="tx1"/>
              </a:buClr>
              <a:defRPr sz="1800">
                <a:solidFill>
                  <a:schemeClr val="tx1"/>
                </a:solidFill>
              </a:defRPr>
            </a:lvl4pPr>
            <a:lvl5pPr>
              <a:lnSpc>
                <a:spcPct val="150000"/>
              </a:lnSpc>
              <a:spcBef>
                <a:spcPts val="0"/>
              </a:spcBef>
              <a:buClr>
                <a:schemeClr val="tx1"/>
              </a:buClr>
              <a:defRPr sz="18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8848345" y="4914889"/>
            <a:ext cx="128240" cy="123111"/>
          </a:xfrm>
          <a:prstGeom prst="rect">
            <a:avLst/>
          </a:prstGeom>
        </p:spPr>
        <p:txBody>
          <a:bodyPr/>
          <a:lstStyle>
            <a:lvl1pPr>
              <a:defRPr sz="900"/>
            </a:lvl1pPr>
          </a:lstStyle>
          <a:p>
            <a:pPr eaLnBrk="0" fontAlgn="base" hangingPunct="0">
              <a:spcBef>
                <a:spcPct val="50000"/>
              </a:spcBef>
              <a:spcAft>
                <a:spcPct val="0"/>
              </a:spcAft>
            </a:pPr>
            <a:fld id="{FD44707B-D922-47D5-BD24-D96E91B70543}" type="slidenum">
              <a:rPr lang="en-US" kern="1200" smtClean="0">
                <a:solidFill>
                  <a:prstClr val="white"/>
                </a:solidFill>
                <a:latin typeface="Intel Clear"/>
                <a:ea typeface="+mn-ea"/>
                <a:cs typeface="+mn-cs"/>
              </a:rPr>
              <a:pPr eaLnBrk="0" fontAlgn="base" hangingPunct="0">
                <a:spcBef>
                  <a:spcPct val="50000"/>
                </a:spcBef>
                <a:spcAft>
                  <a:spcPct val="0"/>
                </a:spcAft>
              </a:pPr>
              <a:t>‹#›</a:t>
            </a:fld>
            <a:endParaRPr lang="en-US" kern="1200" dirty="0">
              <a:solidFill>
                <a:prstClr val="white"/>
              </a:solidFill>
              <a:latin typeface="Intel Clear"/>
              <a:ea typeface="+mn-ea"/>
              <a:cs typeface="+mn-cs"/>
            </a:endParaRPr>
          </a:p>
        </p:txBody>
      </p:sp>
      <p:sp>
        <p:nvSpPr>
          <p:cNvPr id="10" name="Text Placeholder 9"/>
          <p:cNvSpPr>
            <a:spLocks noGrp="1"/>
          </p:cNvSpPr>
          <p:nvPr>
            <p:ph type="body" sz="quarter" idx="13" hasCustomPrompt="1"/>
          </p:nvPr>
        </p:nvSpPr>
        <p:spPr>
          <a:xfrm>
            <a:off x="291704" y="1410892"/>
            <a:ext cx="8498681" cy="821531"/>
          </a:xfrm>
        </p:spPr>
        <p:txBody>
          <a:bodyPr/>
          <a:lstStyle>
            <a:lvl1pPr>
              <a:defRPr sz="3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1095906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Tree>
    <p:extLst>
      <p:ext uri="{BB962C8B-B14F-4D97-AF65-F5344CB8AC3E}">
        <p14:creationId xmlns:p14="http://schemas.microsoft.com/office/powerpoint/2010/main" val="12738381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53963" y="2658593"/>
            <a:ext cx="8436075" cy="674031"/>
          </a:xfrm>
        </p:spPr>
        <p:txBody>
          <a:bodyPr anchor="t"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353963" y="3332625"/>
            <a:ext cx="8436075" cy="1200329"/>
          </a:xfrm>
        </p:spPr>
        <p:txBody>
          <a:bodyPr>
            <a:spAutoFit/>
          </a:bodyPr>
          <a:lstStyle>
            <a:lvl1pPr>
              <a:spcBef>
                <a:spcPts val="0"/>
              </a:spcBef>
              <a:buClr>
                <a:schemeClr val="tx1"/>
              </a:buClr>
              <a:defRPr sz="1600">
                <a:solidFill>
                  <a:schemeClr val="tx1"/>
                </a:solidFill>
              </a:defRPr>
            </a:lvl1pPr>
            <a:lvl2pPr>
              <a:spcBef>
                <a:spcPts val="0"/>
              </a:spcBef>
              <a:buClr>
                <a:schemeClr val="tx1"/>
              </a:buClr>
              <a:defRPr sz="1400">
                <a:solidFill>
                  <a:schemeClr val="tx1"/>
                </a:solidFill>
              </a:defRPr>
            </a:lvl2pPr>
            <a:lvl3pPr>
              <a:spcBef>
                <a:spcPts val="0"/>
              </a:spcBef>
              <a:buClr>
                <a:schemeClr val="tx1"/>
              </a:buClr>
              <a:defRPr sz="1400">
                <a:solidFill>
                  <a:schemeClr val="tx1"/>
                </a:solidFill>
              </a:defRPr>
            </a:lvl3pPr>
            <a:lvl4pPr>
              <a:spcBef>
                <a:spcPts val="0"/>
              </a:spcBef>
              <a:buClr>
                <a:schemeClr val="tx1"/>
              </a:buClr>
              <a:defRPr sz="1400">
                <a:solidFill>
                  <a:schemeClr val="tx1"/>
                </a:solidFill>
              </a:defRPr>
            </a:lvl4pPr>
            <a:lvl5pPr>
              <a:spcBef>
                <a:spcPts val="0"/>
              </a:spcBef>
              <a:buClr>
                <a:schemeClr val="tx1"/>
              </a:buClr>
              <a:defRPr sz="1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9144000" cy="2574132"/>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Tree>
    <p:extLst>
      <p:ext uri="{BB962C8B-B14F-4D97-AF65-F5344CB8AC3E}">
        <p14:creationId xmlns:p14="http://schemas.microsoft.com/office/powerpoint/2010/main" val="9005077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9144000" cy="51435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grpSp>
        <p:nvGrpSpPr>
          <p:cNvPr id="11" name="Group 10"/>
          <p:cNvGrpSpPr/>
          <p:nvPr userDrawn="1"/>
        </p:nvGrpSpPr>
        <p:grpSpPr>
          <a:xfrm>
            <a:off x="3517585" y="1875130"/>
            <a:ext cx="2108834" cy="1389888"/>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cs typeface="+mn-cs"/>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cs typeface="+mn-cs"/>
              </a:endParaRPr>
            </a:p>
          </p:txBody>
        </p:sp>
      </p:grpSp>
    </p:spTree>
    <p:extLst>
      <p:ext uri="{BB962C8B-B14F-4D97-AF65-F5344CB8AC3E}">
        <p14:creationId xmlns:p14="http://schemas.microsoft.com/office/powerpoint/2010/main" val="1240108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
        <p:nvSpPr>
          <p:cNvPr id="5" name="Content Placeholder 4"/>
          <p:cNvSpPr>
            <a:spLocks noGrp="1"/>
          </p:cNvSpPr>
          <p:nvPr>
            <p:ph sz="quarter" idx="15"/>
          </p:nvPr>
        </p:nvSpPr>
        <p:spPr>
          <a:xfrm>
            <a:off x="353963" y="925117"/>
            <a:ext cx="8436422" cy="3487340"/>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011493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291703" y="231665"/>
            <a:ext cx="8498681" cy="674031"/>
          </a:xfrm>
        </p:spPr>
        <p:txBody>
          <a:bodyPr wrap="square" anchor="b"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925183" y="2303175"/>
            <a:ext cx="7865202" cy="2169825"/>
          </a:xfrm>
        </p:spPr>
        <p:txBody>
          <a:bodyPr wrap="square">
            <a:spAutoFit/>
          </a:bodyPr>
          <a:lstStyle>
            <a:lvl1pPr marL="257175" indent="-257175">
              <a:lnSpc>
                <a:spcPct val="150000"/>
              </a:lnSpc>
              <a:spcBef>
                <a:spcPts val="0"/>
              </a:spcBef>
              <a:buClr>
                <a:schemeClr val="accent2">
                  <a:lumMod val="40000"/>
                  <a:lumOff val="60000"/>
                </a:schemeClr>
              </a:buClr>
              <a:buFont typeface="Arial" panose="020B0604020202020204" pitchFamily="34" charset="0"/>
              <a:buChar char="•"/>
              <a:defRPr sz="1800">
                <a:solidFill>
                  <a:schemeClr val="accent2">
                    <a:lumMod val="40000"/>
                    <a:lumOff val="60000"/>
                  </a:schemeClr>
                </a:solidFill>
              </a:defRPr>
            </a:lvl1pPr>
            <a:lvl2pPr>
              <a:lnSpc>
                <a:spcPct val="150000"/>
              </a:lnSpc>
              <a:spcBef>
                <a:spcPts val="0"/>
              </a:spcBef>
              <a:buClr>
                <a:schemeClr val="accent2">
                  <a:lumMod val="40000"/>
                  <a:lumOff val="60000"/>
                </a:schemeClr>
              </a:buClr>
              <a:defRPr sz="1800">
                <a:solidFill>
                  <a:schemeClr val="accent2">
                    <a:lumMod val="40000"/>
                    <a:lumOff val="60000"/>
                  </a:schemeClr>
                </a:solidFill>
              </a:defRPr>
            </a:lvl2pPr>
            <a:lvl3pPr>
              <a:lnSpc>
                <a:spcPct val="150000"/>
              </a:lnSpc>
              <a:spcBef>
                <a:spcPts val="0"/>
              </a:spcBef>
              <a:buClr>
                <a:schemeClr val="accent2">
                  <a:lumMod val="40000"/>
                  <a:lumOff val="60000"/>
                </a:schemeClr>
              </a:buClr>
              <a:defRPr sz="1800">
                <a:solidFill>
                  <a:schemeClr val="accent2">
                    <a:lumMod val="40000"/>
                    <a:lumOff val="60000"/>
                  </a:schemeClr>
                </a:solidFill>
              </a:defRPr>
            </a:lvl3pPr>
            <a:lvl4pPr>
              <a:lnSpc>
                <a:spcPct val="150000"/>
              </a:lnSpc>
              <a:spcBef>
                <a:spcPts val="0"/>
              </a:spcBef>
              <a:buClr>
                <a:schemeClr val="accent2">
                  <a:lumMod val="40000"/>
                  <a:lumOff val="60000"/>
                </a:schemeClr>
              </a:buClr>
              <a:defRPr sz="1800">
                <a:solidFill>
                  <a:schemeClr val="accent2">
                    <a:lumMod val="40000"/>
                    <a:lumOff val="60000"/>
                  </a:schemeClr>
                </a:solidFill>
              </a:defRPr>
            </a:lvl4pPr>
            <a:lvl5pPr>
              <a:lnSpc>
                <a:spcPct val="150000"/>
              </a:lnSpc>
              <a:spcBef>
                <a:spcPts val="0"/>
              </a:spcBef>
              <a:buClr>
                <a:schemeClr val="accent2">
                  <a:lumMod val="40000"/>
                  <a:lumOff val="60000"/>
                </a:schemeClr>
              </a:buClr>
              <a:defRPr sz="18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
        <p:nvSpPr>
          <p:cNvPr id="10" name="Text Placeholder 9"/>
          <p:cNvSpPr>
            <a:spLocks noGrp="1"/>
          </p:cNvSpPr>
          <p:nvPr>
            <p:ph type="body" sz="quarter" idx="13" hasCustomPrompt="1"/>
          </p:nvPr>
        </p:nvSpPr>
        <p:spPr>
          <a:xfrm>
            <a:off x="291704" y="1410892"/>
            <a:ext cx="8498681" cy="821531"/>
          </a:xfrm>
        </p:spPr>
        <p:txBody>
          <a:bodyPr/>
          <a:lstStyle>
            <a:lvl1pPr>
              <a:defRPr sz="3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8900152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53963" y="2658593"/>
            <a:ext cx="8436075" cy="674031"/>
          </a:xfrm>
        </p:spPr>
        <p:txBody>
          <a:bodyPr anchor="t"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353963" y="3332625"/>
            <a:ext cx="8436075" cy="1200329"/>
          </a:xfrm>
        </p:spPr>
        <p:txBody>
          <a:bodyPr>
            <a:spAutoFit/>
          </a:bodyPr>
          <a:lstStyle>
            <a:lvl1pPr>
              <a:spcBef>
                <a:spcPts val="0"/>
              </a:spcBef>
              <a:buClr>
                <a:schemeClr val="accent2">
                  <a:lumMod val="40000"/>
                  <a:lumOff val="60000"/>
                </a:schemeClr>
              </a:buClr>
              <a:defRPr sz="1600">
                <a:solidFill>
                  <a:schemeClr val="accent2">
                    <a:lumMod val="40000"/>
                    <a:lumOff val="60000"/>
                  </a:schemeClr>
                </a:solidFill>
              </a:defRPr>
            </a:lvl1pPr>
            <a:lvl2pPr>
              <a:spcBef>
                <a:spcPts val="0"/>
              </a:spcBef>
              <a:buClr>
                <a:schemeClr val="accent2">
                  <a:lumMod val="40000"/>
                  <a:lumOff val="60000"/>
                </a:schemeClr>
              </a:buClr>
              <a:defRPr sz="1400">
                <a:solidFill>
                  <a:schemeClr val="accent2">
                    <a:lumMod val="40000"/>
                    <a:lumOff val="60000"/>
                  </a:schemeClr>
                </a:solidFill>
              </a:defRPr>
            </a:lvl2pPr>
            <a:lvl3pPr>
              <a:spcBef>
                <a:spcPts val="0"/>
              </a:spcBef>
              <a:buClr>
                <a:schemeClr val="accent2">
                  <a:lumMod val="40000"/>
                  <a:lumOff val="60000"/>
                </a:schemeClr>
              </a:buClr>
              <a:defRPr sz="1400">
                <a:solidFill>
                  <a:schemeClr val="accent2">
                    <a:lumMod val="40000"/>
                    <a:lumOff val="60000"/>
                  </a:schemeClr>
                </a:solidFill>
              </a:defRPr>
            </a:lvl3pPr>
            <a:lvl4pPr>
              <a:spcBef>
                <a:spcPts val="0"/>
              </a:spcBef>
              <a:buClr>
                <a:schemeClr val="accent2">
                  <a:lumMod val="40000"/>
                  <a:lumOff val="60000"/>
                </a:schemeClr>
              </a:buClr>
              <a:defRPr sz="1400">
                <a:solidFill>
                  <a:schemeClr val="accent2">
                    <a:lumMod val="40000"/>
                    <a:lumOff val="60000"/>
                  </a:schemeClr>
                </a:solidFill>
              </a:defRPr>
            </a:lvl4pPr>
            <a:lvl5pPr>
              <a:spcBef>
                <a:spcPts val="0"/>
              </a:spcBef>
              <a:buClr>
                <a:schemeClr val="accent2">
                  <a:lumMod val="40000"/>
                  <a:lumOff val="60000"/>
                </a:schemeClr>
              </a:buClr>
              <a:defRPr sz="1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9144000" cy="2574132"/>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a:t>
            </a:fld>
            <a:endParaRPr lang="en-US" sz="1350" kern="1200" dirty="0">
              <a:solidFill>
                <a:prstClr val="white"/>
              </a:solidFill>
              <a:latin typeface="Intel Clear"/>
              <a:ea typeface="+mn-ea"/>
              <a:cs typeface="+mn-cs"/>
            </a:endParaRPr>
          </a:p>
        </p:txBody>
      </p:sp>
    </p:spTree>
    <p:extLst>
      <p:ext uri="{BB962C8B-B14F-4D97-AF65-F5344CB8AC3E}">
        <p14:creationId xmlns:p14="http://schemas.microsoft.com/office/powerpoint/2010/main" val="17387886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9144000" cy="51435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grpSp>
        <p:nvGrpSpPr>
          <p:cNvPr id="11" name="Group 10"/>
          <p:cNvGrpSpPr/>
          <p:nvPr userDrawn="1"/>
        </p:nvGrpSpPr>
        <p:grpSpPr>
          <a:xfrm>
            <a:off x="3517585" y="1875130"/>
            <a:ext cx="2108834" cy="1389888"/>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cs typeface="+mn-cs"/>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white"/>
                </a:solidFill>
                <a:latin typeface="Intel Clear"/>
                <a:ea typeface="+mn-ea"/>
                <a:cs typeface="+mn-cs"/>
              </a:endParaRPr>
            </a:p>
          </p:txBody>
        </p:sp>
      </p:grpSp>
    </p:spTree>
    <p:extLst>
      <p:ext uri="{BB962C8B-B14F-4D97-AF65-F5344CB8AC3E}">
        <p14:creationId xmlns:p14="http://schemas.microsoft.com/office/powerpoint/2010/main" val="3295670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3" y="925117"/>
            <a:ext cx="8436422" cy="3487340"/>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105724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353964" y="4620839"/>
            <a:ext cx="8436076" cy="184666"/>
          </a:xfrm>
        </p:spPr>
        <p:txBody>
          <a:bodyPr wrap="square" anchor="b" anchorCtr="0">
            <a:spAutoFit/>
          </a:bodyPr>
          <a:lstStyle>
            <a:lvl1pPr marL="0" indent="0">
              <a:lnSpc>
                <a:spcPct val="75000"/>
              </a:lnSpc>
              <a:spcBef>
                <a:spcPts val="0"/>
              </a:spcBef>
              <a:buFont typeface="Arial" pitchFamily="34" charset="0"/>
              <a:buNone/>
              <a:defRPr sz="800">
                <a:solidFill>
                  <a:schemeClr val="tx1">
                    <a:lumMod val="75000"/>
                  </a:schemeClr>
                </a:solidFill>
                <a:latin typeface="+mn-lt"/>
              </a:defRPr>
            </a:lvl1pPr>
            <a:lvl2pPr marL="171442" indent="-114294">
              <a:defRPr sz="900"/>
            </a:lvl2pPr>
            <a:lvl3pPr marL="342884" indent="-114294">
              <a:defRPr sz="900"/>
            </a:lvl3pPr>
            <a:lvl4pPr marL="514325" indent="-114294">
              <a:defRPr sz="900"/>
            </a:lvl4pPr>
            <a:lvl5pPr marL="685766" indent="-114294">
              <a:defRPr sz="9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Tree>
    <p:extLst>
      <p:ext uri="{BB962C8B-B14F-4D97-AF65-F5344CB8AC3E}">
        <p14:creationId xmlns:p14="http://schemas.microsoft.com/office/powerpoint/2010/main" val="10080010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Tree>
    <p:extLst>
      <p:ext uri="{BB962C8B-B14F-4D97-AF65-F5344CB8AC3E}">
        <p14:creationId xmlns:p14="http://schemas.microsoft.com/office/powerpoint/2010/main" val="28173088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291703" y="231665"/>
            <a:ext cx="8498681" cy="674031"/>
          </a:xfrm>
        </p:spPr>
        <p:txBody>
          <a:bodyPr wrap="square" anchor="b" anchorCtr="0">
            <a:spAutoFit/>
          </a:bodyPr>
          <a:lstStyle>
            <a:lvl1pPr algn="l">
              <a:lnSpc>
                <a:spcPct val="70000"/>
              </a:lnSpc>
              <a:defRPr sz="54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925183" y="2303175"/>
            <a:ext cx="7865202" cy="2169825"/>
          </a:xfrm>
        </p:spPr>
        <p:txBody>
          <a:bodyPr wrap="square">
            <a:spAutoFit/>
          </a:bodyPr>
          <a:lstStyle>
            <a:lvl1pPr marL="257175" indent="-257175">
              <a:lnSpc>
                <a:spcPct val="150000"/>
              </a:lnSpc>
              <a:spcBef>
                <a:spcPts val="0"/>
              </a:spcBef>
              <a:buClr>
                <a:schemeClr val="accent2">
                  <a:lumMod val="40000"/>
                  <a:lumOff val="60000"/>
                </a:schemeClr>
              </a:buClr>
              <a:buFont typeface="Arial" panose="020B0604020202020204" pitchFamily="34" charset="0"/>
              <a:buChar char="•"/>
              <a:defRPr sz="1800">
                <a:solidFill>
                  <a:schemeClr val="accent2">
                    <a:lumMod val="40000"/>
                    <a:lumOff val="60000"/>
                  </a:schemeClr>
                </a:solidFill>
              </a:defRPr>
            </a:lvl1pPr>
            <a:lvl2pPr>
              <a:lnSpc>
                <a:spcPct val="150000"/>
              </a:lnSpc>
              <a:spcBef>
                <a:spcPts val="0"/>
              </a:spcBef>
              <a:buClr>
                <a:schemeClr val="accent2">
                  <a:lumMod val="40000"/>
                  <a:lumOff val="60000"/>
                </a:schemeClr>
              </a:buClr>
              <a:defRPr sz="1800">
                <a:solidFill>
                  <a:schemeClr val="accent2">
                    <a:lumMod val="40000"/>
                    <a:lumOff val="60000"/>
                  </a:schemeClr>
                </a:solidFill>
              </a:defRPr>
            </a:lvl2pPr>
            <a:lvl3pPr>
              <a:lnSpc>
                <a:spcPct val="150000"/>
              </a:lnSpc>
              <a:spcBef>
                <a:spcPts val="0"/>
              </a:spcBef>
              <a:buClr>
                <a:schemeClr val="accent2">
                  <a:lumMod val="40000"/>
                  <a:lumOff val="60000"/>
                </a:schemeClr>
              </a:buClr>
              <a:defRPr sz="1800">
                <a:solidFill>
                  <a:schemeClr val="accent2">
                    <a:lumMod val="40000"/>
                    <a:lumOff val="60000"/>
                  </a:schemeClr>
                </a:solidFill>
              </a:defRPr>
            </a:lvl3pPr>
            <a:lvl4pPr>
              <a:lnSpc>
                <a:spcPct val="150000"/>
              </a:lnSpc>
              <a:spcBef>
                <a:spcPts val="0"/>
              </a:spcBef>
              <a:buClr>
                <a:schemeClr val="accent2">
                  <a:lumMod val="40000"/>
                  <a:lumOff val="60000"/>
                </a:schemeClr>
              </a:buClr>
              <a:defRPr sz="1800">
                <a:solidFill>
                  <a:schemeClr val="accent2">
                    <a:lumMod val="40000"/>
                    <a:lumOff val="60000"/>
                  </a:schemeClr>
                </a:solidFill>
              </a:defRPr>
            </a:lvl4pPr>
            <a:lvl5pPr>
              <a:lnSpc>
                <a:spcPct val="150000"/>
              </a:lnSpc>
              <a:spcBef>
                <a:spcPts val="0"/>
              </a:spcBef>
              <a:buClr>
                <a:schemeClr val="accent2">
                  <a:lumMod val="40000"/>
                  <a:lumOff val="60000"/>
                </a:schemeClr>
              </a:buClr>
              <a:defRPr sz="18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8848345" y="4914889"/>
            <a:ext cx="128240" cy="123111"/>
          </a:xfrm>
          <a:prstGeom prst="rect">
            <a:avLst/>
          </a:prstGeom>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a:t>
            </a:fld>
            <a:endParaRPr lang="en-US" sz="1350" kern="1200" dirty="0">
              <a:solidFill>
                <a:prstClr val="white"/>
              </a:solidFill>
              <a:latin typeface="Intel Clear"/>
              <a:ea typeface="+mn-ea"/>
            </a:endParaRPr>
          </a:p>
        </p:txBody>
      </p:sp>
      <p:sp>
        <p:nvSpPr>
          <p:cNvPr id="10" name="Text Placeholder 9"/>
          <p:cNvSpPr>
            <a:spLocks noGrp="1"/>
          </p:cNvSpPr>
          <p:nvPr>
            <p:ph type="body" sz="quarter" idx="13" hasCustomPrompt="1"/>
          </p:nvPr>
        </p:nvSpPr>
        <p:spPr>
          <a:xfrm>
            <a:off x="291704" y="1410892"/>
            <a:ext cx="8498681" cy="821531"/>
          </a:xfrm>
        </p:spPr>
        <p:txBody>
          <a:bodyPr/>
          <a:lstStyle>
            <a:lvl1pPr>
              <a:defRPr sz="3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298567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theme" Target="../theme/theme2.xml"/><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theme" Target="../theme/theme3.xml"/><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4805172"/>
            <a:ext cx="9144000" cy="338328"/>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cxnSp>
        <p:nvCxnSpPr>
          <p:cNvPr id="10" name="Straight Connector 9"/>
          <p:cNvCxnSpPr/>
          <p:nvPr/>
        </p:nvCxnSpPr>
        <p:spPr>
          <a:xfrm>
            <a:off x="8725284" y="4887148"/>
            <a:ext cx="0" cy="178594"/>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353964" y="228527"/>
            <a:ext cx="8436076" cy="566309"/>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53964" y="1168844"/>
            <a:ext cx="8436076" cy="3213830"/>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8270974" y="4865094"/>
            <a:ext cx="339404" cy="223694"/>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cs typeface="+mn-cs"/>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cs typeface="+mn-cs"/>
              </a:endParaRPr>
            </a:p>
          </p:txBody>
        </p:sp>
      </p:grpSp>
    </p:spTree>
    <p:extLst>
      <p:ext uri="{BB962C8B-B14F-4D97-AF65-F5344CB8AC3E}">
        <p14:creationId xmlns:p14="http://schemas.microsoft.com/office/powerpoint/2010/main" val="135748857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99"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355" rtl="0" eaLnBrk="1" latinLnBrk="0" hangingPunct="1">
        <a:lnSpc>
          <a:spcPct val="70000"/>
        </a:lnSpc>
        <a:spcBef>
          <a:spcPct val="0"/>
        </a:spcBef>
        <a:buNone/>
        <a:defRPr sz="4400" b="0" kern="1200">
          <a:solidFill>
            <a:schemeClr val="tx2"/>
          </a:solidFill>
          <a:latin typeface="+mj-lt"/>
          <a:ea typeface="+mj-ea"/>
          <a:cs typeface="+mj-cs"/>
        </a:defRPr>
      </a:lvl1pPr>
    </p:titleStyle>
    <p:bodyStyle>
      <a:lvl1pPr marL="0" indent="0" algn="l" defTabSz="914355" rtl="0" eaLnBrk="1" latinLnBrk="0" hangingPunct="1">
        <a:spcBef>
          <a:spcPts val="600"/>
        </a:spcBef>
        <a:buClr>
          <a:schemeClr val="accent2"/>
        </a:buClr>
        <a:buFont typeface="Wingdings" panose="05000000000000000000" pitchFamily="2" charset="2"/>
        <a:buNone/>
        <a:defRPr sz="1800" kern="1200">
          <a:solidFill>
            <a:schemeClr val="accent1"/>
          </a:solidFill>
          <a:latin typeface="+mn-lt"/>
          <a:ea typeface="+mn-ea"/>
          <a:cs typeface="+mn-cs"/>
        </a:defRPr>
      </a:lvl1pPr>
      <a:lvl2pPr marL="171442" indent="-171442" algn="l" defTabSz="914355" rtl="0" eaLnBrk="1" latinLnBrk="0" hangingPunct="1">
        <a:spcBef>
          <a:spcPts val="600"/>
        </a:spcBef>
        <a:buClr>
          <a:schemeClr val="tx2"/>
        </a:buClr>
        <a:buFont typeface="Wingdings" panose="05000000000000000000" pitchFamily="2" charset="2"/>
        <a:buChar char="§"/>
        <a:defRPr sz="1800" kern="1200">
          <a:solidFill>
            <a:schemeClr val="tx2"/>
          </a:solidFill>
          <a:latin typeface="+mn-lt"/>
          <a:ea typeface="+mn-ea"/>
          <a:cs typeface="+mn-cs"/>
        </a:defRPr>
      </a:lvl2pPr>
      <a:lvl3pPr marL="347645" indent="-171442" algn="l" defTabSz="914355" rtl="0" eaLnBrk="1" latinLnBrk="0" hangingPunct="1">
        <a:spcBef>
          <a:spcPts val="600"/>
        </a:spcBef>
        <a:buClr>
          <a:schemeClr val="tx2"/>
        </a:buClr>
        <a:buFont typeface="Intel Clear" panose="020B0604020203020204" pitchFamily="34" charset="0"/>
        <a:buChar char="–"/>
        <a:defRPr sz="1800" kern="1200">
          <a:solidFill>
            <a:schemeClr val="tx2"/>
          </a:solidFill>
          <a:latin typeface="+mn-lt"/>
          <a:ea typeface="+mn-ea"/>
          <a:cs typeface="+mn-cs"/>
        </a:defRPr>
      </a:lvl3pPr>
      <a:lvl4pPr marL="511151" indent="-171442" algn="l" defTabSz="914355" rtl="0" eaLnBrk="1" latinLnBrk="0" hangingPunct="1">
        <a:spcBef>
          <a:spcPts val="600"/>
        </a:spcBef>
        <a:buClr>
          <a:schemeClr val="tx2"/>
        </a:buClr>
        <a:buFont typeface="Intel Clear" panose="020B0604020203020204" pitchFamily="34" charset="0"/>
        <a:buChar char="–"/>
        <a:defRPr sz="1600" kern="1200">
          <a:solidFill>
            <a:schemeClr val="tx2"/>
          </a:solidFill>
          <a:latin typeface="+mn-lt"/>
          <a:ea typeface="+mn-ea"/>
          <a:cs typeface="+mn-cs"/>
        </a:defRPr>
      </a:lvl4pPr>
      <a:lvl5pPr marL="688941" indent="-168267" algn="l" defTabSz="914355" rtl="0" eaLnBrk="1" latinLnBrk="0" hangingPunct="1">
        <a:spcBef>
          <a:spcPts val="600"/>
        </a:spcBef>
        <a:buClr>
          <a:schemeClr val="tx2"/>
        </a:buClr>
        <a:buFont typeface="Intel Clear" panose="020B0604020203020204" pitchFamily="34" charset="0"/>
        <a:buChar char="–"/>
        <a:defRPr sz="1400" kern="1200">
          <a:solidFill>
            <a:schemeClr val="tx2"/>
          </a:solidFill>
          <a:latin typeface="+mn-lt"/>
          <a:ea typeface="+mn-ea"/>
          <a:cs typeface="+mn-cs"/>
        </a:defRPr>
      </a:lvl5pPr>
      <a:lvl6pPr marL="2514474"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8"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4805172"/>
            <a:ext cx="9144000" cy="338328"/>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cxnSp>
        <p:nvCxnSpPr>
          <p:cNvPr id="10" name="Straight Connector 9"/>
          <p:cNvCxnSpPr/>
          <p:nvPr/>
        </p:nvCxnSpPr>
        <p:spPr>
          <a:xfrm>
            <a:off x="8725284" y="4887148"/>
            <a:ext cx="0" cy="178594"/>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353964" y="228527"/>
            <a:ext cx="8436076" cy="566309"/>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53964" y="1168844"/>
            <a:ext cx="8436076" cy="3213830"/>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8270974" y="4865094"/>
            <a:ext cx="339404" cy="223694"/>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endParaRPr>
            </a:p>
          </p:txBody>
        </p:sp>
      </p:grpSp>
    </p:spTree>
    <p:extLst>
      <p:ext uri="{BB962C8B-B14F-4D97-AF65-F5344CB8AC3E}">
        <p14:creationId xmlns:p14="http://schemas.microsoft.com/office/powerpoint/2010/main" val="2459147842"/>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4" r:id="rId7"/>
    <p:sldLayoutId id="2147483685" r:id="rId8"/>
    <p:sldLayoutId id="2147483687" r:id="rId9"/>
    <p:sldLayoutId id="2147483688"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355" rtl="0" eaLnBrk="1" latinLnBrk="0" hangingPunct="1">
        <a:lnSpc>
          <a:spcPct val="70000"/>
        </a:lnSpc>
        <a:spcBef>
          <a:spcPct val="0"/>
        </a:spcBef>
        <a:buNone/>
        <a:defRPr sz="4400" b="0" kern="1200">
          <a:solidFill>
            <a:schemeClr val="tx2"/>
          </a:solidFill>
          <a:latin typeface="+mj-lt"/>
          <a:ea typeface="+mj-ea"/>
          <a:cs typeface="+mj-cs"/>
        </a:defRPr>
      </a:lvl1pPr>
    </p:titleStyle>
    <p:bodyStyle>
      <a:lvl1pPr marL="0" indent="0" algn="l" defTabSz="914355" rtl="0" eaLnBrk="1" latinLnBrk="0" hangingPunct="1">
        <a:spcBef>
          <a:spcPts val="600"/>
        </a:spcBef>
        <a:buClr>
          <a:schemeClr val="accent2"/>
        </a:buClr>
        <a:buFont typeface="Wingdings" panose="05000000000000000000" pitchFamily="2" charset="2"/>
        <a:buNone/>
        <a:defRPr sz="1800" kern="1200">
          <a:solidFill>
            <a:schemeClr val="accent1"/>
          </a:solidFill>
          <a:latin typeface="+mn-lt"/>
          <a:ea typeface="+mn-ea"/>
          <a:cs typeface="+mn-cs"/>
        </a:defRPr>
      </a:lvl1pPr>
      <a:lvl2pPr marL="171442" indent="-171442" algn="l" defTabSz="914355" rtl="0" eaLnBrk="1" latinLnBrk="0" hangingPunct="1">
        <a:spcBef>
          <a:spcPts val="600"/>
        </a:spcBef>
        <a:buClr>
          <a:schemeClr val="tx2"/>
        </a:buClr>
        <a:buFont typeface="Wingdings" panose="05000000000000000000" pitchFamily="2" charset="2"/>
        <a:buChar char="§"/>
        <a:defRPr sz="1800" kern="1200">
          <a:solidFill>
            <a:schemeClr val="tx2"/>
          </a:solidFill>
          <a:latin typeface="+mn-lt"/>
          <a:ea typeface="+mn-ea"/>
          <a:cs typeface="+mn-cs"/>
        </a:defRPr>
      </a:lvl2pPr>
      <a:lvl3pPr marL="347645" indent="-171442" algn="l" defTabSz="914355" rtl="0" eaLnBrk="1" latinLnBrk="0" hangingPunct="1">
        <a:spcBef>
          <a:spcPts val="600"/>
        </a:spcBef>
        <a:buClr>
          <a:schemeClr val="tx2"/>
        </a:buClr>
        <a:buFont typeface="Intel Clear" panose="020B0604020203020204" pitchFamily="34" charset="0"/>
        <a:buChar char="–"/>
        <a:defRPr sz="1800" kern="1200">
          <a:solidFill>
            <a:schemeClr val="tx2"/>
          </a:solidFill>
          <a:latin typeface="+mn-lt"/>
          <a:ea typeface="+mn-ea"/>
          <a:cs typeface="+mn-cs"/>
        </a:defRPr>
      </a:lvl3pPr>
      <a:lvl4pPr marL="511151" indent="-171442" algn="l" defTabSz="914355" rtl="0" eaLnBrk="1" latinLnBrk="0" hangingPunct="1">
        <a:spcBef>
          <a:spcPts val="600"/>
        </a:spcBef>
        <a:buClr>
          <a:schemeClr val="tx2"/>
        </a:buClr>
        <a:buFont typeface="Intel Clear" panose="020B0604020203020204" pitchFamily="34" charset="0"/>
        <a:buChar char="–"/>
        <a:defRPr sz="1600" kern="1200">
          <a:solidFill>
            <a:schemeClr val="tx2"/>
          </a:solidFill>
          <a:latin typeface="+mn-lt"/>
          <a:ea typeface="+mn-ea"/>
          <a:cs typeface="+mn-cs"/>
        </a:defRPr>
      </a:lvl4pPr>
      <a:lvl5pPr marL="688941" indent="-168267" algn="l" defTabSz="914355" rtl="0" eaLnBrk="1" latinLnBrk="0" hangingPunct="1">
        <a:spcBef>
          <a:spcPts val="600"/>
        </a:spcBef>
        <a:buClr>
          <a:schemeClr val="tx2"/>
        </a:buClr>
        <a:buFont typeface="Intel Clear" panose="020B0604020203020204" pitchFamily="34" charset="0"/>
        <a:buChar char="–"/>
        <a:defRPr sz="1400" kern="1200">
          <a:solidFill>
            <a:schemeClr val="tx2"/>
          </a:solidFill>
          <a:latin typeface="+mn-lt"/>
          <a:ea typeface="+mn-ea"/>
          <a:cs typeface="+mn-cs"/>
        </a:defRPr>
      </a:lvl5pPr>
      <a:lvl6pPr marL="2514474"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8"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4805172"/>
            <a:ext cx="9144000" cy="338328"/>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kern="1200">
              <a:solidFill>
                <a:prstClr val="white"/>
              </a:solidFill>
            </a:endParaRPr>
          </a:p>
        </p:txBody>
      </p:sp>
      <p:cxnSp>
        <p:nvCxnSpPr>
          <p:cNvPr id="10" name="Straight Connector 9"/>
          <p:cNvCxnSpPr/>
          <p:nvPr/>
        </p:nvCxnSpPr>
        <p:spPr>
          <a:xfrm>
            <a:off x="8725284" y="4887148"/>
            <a:ext cx="0" cy="178594"/>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353964" y="228527"/>
            <a:ext cx="8436076" cy="566309"/>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53964" y="1168844"/>
            <a:ext cx="8436076" cy="3213830"/>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8270974" y="4865094"/>
            <a:ext cx="339404" cy="223694"/>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cs typeface="+mn-cs"/>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kern="1200">
                <a:solidFill>
                  <a:prstClr val="black"/>
                </a:solidFill>
                <a:latin typeface="Intel Clear"/>
                <a:ea typeface="+mn-ea"/>
                <a:cs typeface="+mn-cs"/>
              </a:endParaRPr>
            </a:p>
          </p:txBody>
        </p:sp>
      </p:grpSp>
    </p:spTree>
    <p:extLst>
      <p:ext uri="{BB962C8B-B14F-4D97-AF65-F5344CB8AC3E}">
        <p14:creationId xmlns:p14="http://schemas.microsoft.com/office/powerpoint/2010/main" val="312355623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355" rtl="0" eaLnBrk="1" latinLnBrk="0" hangingPunct="1">
        <a:lnSpc>
          <a:spcPct val="70000"/>
        </a:lnSpc>
        <a:spcBef>
          <a:spcPct val="0"/>
        </a:spcBef>
        <a:buNone/>
        <a:defRPr sz="4400" b="0" kern="1200">
          <a:solidFill>
            <a:schemeClr val="tx2"/>
          </a:solidFill>
          <a:latin typeface="+mj-lt"/>
          <a:ea typeface="+mj-ea"/>
          <a:cs typeface="+mj-cs"/>
        </a:defRPr>
      </a:lvl1pPr>
    </p:titleStyle>
    <p:bodyStyle>
      <a:lvl1pPr marL="0" indent="0" algn="l" defTabSz="914355" rtl="0" eaLnBrk="1" latinLnBrk="0" hangingPunct="1">
        <a:spcBef>
          <a:spcPts val="600"/>
        </a:spcBef>
        <a:buClr>
          <a:schemeClr val="accent2"/>
        </a:buClr>
        <a:buFont typeface="Wingdings" panose="05000000000000000000" pitchFamily="2" charset="2"/>
        <a:buNone/>
        <a:defRPr sz="1800" kern="1200">
          <a:solidFill>
            <a:schemeClr val="accent1"/>
          </a:solidFill>
          <a:latin typeface="+mn-lt"/>
          <a:ea typeface="+mn-ea"/>
          <a:cs typeface="+mn-cs"/>
        </a:defRPr>
      </a:lvl1pPr>
      <a:lvl2pPr marL="171442" indent="-171442" algn="l" defTabSz="914355" rtl="0" eaLnBrk="1" latinLnBrk="0" hangingPunct="1">
        <a:spcBef>
          <a:spcPts val="600"/>
        </a:spcBef>
        <a:buClr>
          <a:schemeClr val="tx2"/>
        </a:buClr>
        <a:buFont typeface="Wingdings" panose="05000000000000000000" pitchFamily="2" charset="2"/>
        <a:buChar char="§"/>
        <a:defRPr sz="1800" kern="1200">
          <a:solidFill>
            <a:schemeClr val="tx2"/>
          </a:solidFill>
          <a:latin typeface="+mn-lt"/>
          <a:ea typeface="+mn-ea"/>
          <a:cs typeface="+mn-cs"/>
        </a:defRPr>
      </a:lvl2pPr>
      <a:lvl3pPr marL="347645" indent="-171442" algn="l" defTabSz="914355" rtl="0" eaLnBrk="1" latinLnBrk="0" hangingPunct="1">
        <a:spcBef>
          <a:spcPts val="600"/>
        </a:spcBef>
        <a:buClr>
          <a:schemeClr val="tx2"/>
        </a:buClr>
        <a:buFont typeface="Intel Clear" panose="020B0604020203020204" pitchFamily="34" charset="0"/>
        <a:buChar char="–"/>
        <a:defRPr sz="1800" kern="1200">
          <a:solidFill>
            <a:schemeClr val="tx2"/>
          </a:solidFill>
          <a:latin typeface="+mn-lt"/>
          <a:ea typeface="+mn-ea"/>
          <a:cs typeface="+mn-cs"/>
        </a:defRPr>
      </a:lvl3pPr>
      <a:lvl4pPr marL="511151" indent="-171442" algn="l" defTabSz="914355" rtl="0" eaLnBrk="1" latinLnBrk="0" hangingPunct="1">
        <a:spcBef>
          <a:spcPts val="600"/>
        </a:spcBef>
        <a:buClr>
          <a:schemeClr val="tx2"/>
        </a:buClr>
        <a:buFont typeface="Intel Clear" panose="020B0604020203020204" pitchFamily="34" charset="0"/>
        <a:buChar char="–"/>
        <a:defRPr sz="1600" kern="1200">
          <a:solidFill>
            <a:schemeClr val="tx2"/>
          </a:solidFill>
          <a:latin typeface="+mn-lt"/>
          <a:ea typeface="+mn-ea"/>
          <a:cs typeface="+mn-cs"/>
        </a:defRPr>
      </a:lvl4pPr>
      <a:lvl5pPr marL="688941" indent="-168267" algn="l" defTabSz="914355" rtl="0" eaLnBrk="1" latinLnBrk="0" hangingPunct="1">
        <a:spcBef>
          <a:spcPts val="600"/>
        </a:spcBef>
        <a:buClr>
          <a:schemeClr val="tx2"/>
        </a:buClr>
        <a:buFont typeface="Intel Clear" panose="020B0604020203020204" pitchFamily="34" charset="0"/>
        <a:buChar char="–"/>
        <a:defRPr sz="1400" kern="1200">
          <a:solidFill>
            <a:schemeClr val="tx2"/>
          </a:solidFill>
          <a:latin typeface="+mn-lt"/>
          <a:ea typeface="+mn-ea"/>
          <a:cs typeface="+mn-cs"/>
        </a:defRPr>
      </a:lvl5pPr>
      <a:lvl6pPr marL="2514474"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8"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4"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8" algn="l" defTabSz="91435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tags" Target="../tags/tag1.xml"/><Relationship Id="rId2"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hyperlink" Target="https://www.intel.com/content/www/us/en/data-security/security-overview-general-technology.html" TargetMode="External"/><Relationship Id="rId4" Type="http://schemas.openxmlformats.org/officeDocument/2006/relationships/hyperlink" Target="https://www.intel.com/content/www/us/en/security/practical-uefi-secure-boot-part-1-video.html" TargetMode="External"/><Relationship Id="rId5" Type="http://schemas.openxmlformats.org/officeDocument/2006/relationships/hyperlink" Target="https://www.intel.com/content/www/us/en/security/practical-uefi-secure-boot-part-2-video.html" TargetMode="External"/><Relationship Id="rId6" Type="http://schemas.openxmlformats.org/officeDocument/2006/relationships/hyperlink" Target="https://www.intel.com/content/www/us/en/security/practical-uefi-secure-boot-part-3-video.html" TargetMode="External"/><Relationship Id="rId7" Type="http://schemas.openxmlformats.org/officeDocument/2006/relationships/hyperlink" Target="https://www.intel.com/content/www/us/en/architecture-and-technology/identity-protection/identity-protection-technology-general.html" TargetMode="External"/><Relationship Id="rId8" Type="http://schemas.openxmlformats.org/officeDocument/2006/relationships/hyperlink" Target="https://software.intel.com/en-us/node/256280#section1" TargetMode="External"/><Relationship Id="rId9" Type="http://schemas.openxmlformats.org/officeDocument/2006/relationships/hyperlink" Target="https://software.intel.com/en-us/sgx/code-samples" TargetMode="External"/><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www.inte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655162" y="2163942"/>
            <a:ext cx="7159899" cy="1861758"/>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50941" tIns="25470" rIns="50941" bIns="2547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580904">
                <a:lnSpc>
                  <a:spcPct val="65000"/>
                </a:lnSpc>
              </a:pPr>
              <a:r>
                <a:rPr lang="en-US" sz="6600" dirty="0" smtClean="0">
                  <a:solidFill>
                    <a:prstClr val="white"/>
                  </a:solidFill>
                  <a:effectLst>
                    <a:outerShdw blurRad="431800" algn="ctr" rotWithShape="0">
                      <a:prstClr val="black"/>
                    </a:outerShdw>
                  </a:effectLst>
                </a:rPr>
                <a:t>Security</a:t>
              </a:r>
              <a:endParaRPr lang="en-US" sz="6600" dirty="0">
                <a:solidFill>
                  <a:prstClr val="white"/>
                </a:solidFill>
                <a:effectLst>
                  <a:outerShdw blurRad="431800" algn="ctr" rotWithShape="0">
                    <a:prstClr val="black"/>
                  </a:outerShdw>
                </a:effectLst>
              </a:endParaRPr>
            </a:p>
            <a:p>
              <a:pPr defTabSz="580904">
                <a:lnSpc>
                  <a:spcPct val="65000"/>
                </a:lnSpc>
              </a:pPr>
              <a:r>
                <a:rPr lang="en-US" sz="8625" dirty="0">
                  <a:solidFill>
                    <a:srgbClr val="F3D54E"/>
                  </a:solidFill>
                  <a:effectLst>
                    <a:outerShdw blurRad="431800" algn="ctr" rotWithShape="0">
                      <a:prstClr val="black"/>
                    </a:outerShdw>
                  </a:effectLst>
                </a:rPr>
                <a:t>Industrial IoT</a:t>
              </a: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50941" tIns="25470" rIns="50941" bIns="2547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580904" fontAlgn="auto">
                <a:lnSpc>
                  <a:spcPct val="100000"/>
                </a:lnSpc>
                <a:spcBef>
                  <a:spcPts val="0"/>
                </a:spcBef>
                <a:spcAft>
                  <a:spcPts val="0"/>
                </a:spcAft>
                <a:buClr>
                  <a:srgbClr val="F3D54E"/>
                </a:buClr>
                <a:buSzTx/>
                <a:buNone/>
              </a:pPr>
              <a:r>
                <a:rPr lang="en-US" sz="1350" dirty="0">
                  <a:solidFill>
                    <a:prstClr val="white"/>
                  </a:solidFill>
                </a:rPr>
                <a:t>Software and Services Group</a:t>
              </a:r>
            </a:p>
            <a:p>
              <a:pPr marL="0" indent="0" defTabSz="580904" fontAlgn="auto">
                <a:lnSpc>
                  <a:spcPct val="100000"/>
                </a:lnSpc>
                <a:spcBef>
                  <a:spcPts val="0"/>
                </a:spcBef>
                <a:spcAft>
                  <a:spcPts val="0"/>
                </a:spcAft>
                <a:buClr>
                  <a:srgbClr val="F3D54E"/>
                </a:buClr>
                <a:buSzTx/>
                <a:buNone/>
              </a:pPr>
              <a:r>
                <a:rPr lang="en-US" sz="1350" dirty="0">
                  <a:solidFill>
                    <a:prstClr val="white"/>
                  </a:solidFill>
                </a:rPr>
                <a:t>IoT Developer Relations, Intel</a:t>
              </a:r>
            </a:p>
          </p:txBody>
        </p:sp>
      </p:grpSp>
    </p:spTree>
    <p:extLst>
      <p:ext uri="{BB962C8B-B14F-4D97-AF65-F5344CB8AC3E}">
        <p14:creationId xmlns:p14="http://schemas.microsoft.com/office/powerpoint/2010/main" val="1861757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Rounded Rectangle 282"/>
          <p:cNvSpPr/>
          <p:nvPr/>
        </p:nvSpPr>
        <p:spPr>
          <a:xfrm>
            <a:off x="2095613" y="1186098"/>
            <a:ext cx="6853515" cy="2979295"/>
          </a:xfrm>
          <a:prstGeom prst="roundRect">
            <a:avLst>
              <a:gd name="adj" fmla="val 0"/>
            </a:avLst>
          </a:prstGeom>
          <a:solidFill>
            <a:srgbClr val="0069B8"/>
          </a:solidFill>
          <a:ln w="9525" cap="flat" cmpd="sng" algn="ctr">
            <a:noFill/>
            <a:prstDash val="solid"/>
            <a:round/>
            <a:headEnd type="none" w="med" len="med"/>
            <a:tailEnd type="none" w="med" len="med"/>
          </a:ln>
          <a:effectLst/>
          <a:scene3d>
            <a:camera prst="orthographicFront"/>
            <a:lightRig rig="threePt" dir="t"/>
          </a:scene3d>
          <a:sp3d extrusionH="209550" prstMaterial="plastic"/>
        </p:spPr>
        <p:txBody>
          <a:bodyPr vert="horz" wrap="square" lIns="47996" tIns="91440" rIns="47996" bIns="23998" numCol="1" rtlCol="0" anchor="t" anchorCtr="1" compatLnSpc="1">
            <a:prstTxWarp prst="textNoShape">
              <a:avLst/>
            </a:prstTxWarp>
          </a:bodyPr>
          <a:lstStyle/>
          <a:p>
            <a:pPr algn="ctr" defTabSz="914355">
              <a:lnSpc>
                <a:spcPts val="2000"/>
              </a:lnSpc>
              <a:defRPr/>
            </a:pPr>
            <a:endParaRPr lang="en-US" sz="2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10" name="Rectangle 9"/>
          <p:cNvSpPr/>
          <p:nvPr/>
        </p:nvSpPr>
        <p:spPr>
          <a:xfrm>
            <a:off x="5889912" y="1900169"/>
            <a:ext cx="1461839" cy="2160678"/>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sp>
        <p:nvSpPr>
          <p:cNvPr id="276" name="Rectangle 275"/>
          <p:cNvSpPr/>
          <p:nvPr/>
        </p:nvSpPr>
        <p:spPr>
          <a:xfrm>
            <a:off x="7394719" y="1900169"/>
            <a:ext cx="1461839" cy="2160678"/>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sp>
        <p:nvSpPr>
          <p:cNvPr id="2" name="Title 1"/>
          <p:cNvSpPr>
            <a:spLocks noGrp="1"/>
          </p:cNvSpPr>
          <p:nvPr>
            <p:ph type="title"/>
          </p:nvPr>
        </p:nvSpPr>
        <p:spPr>
          <a:xfrm>
            <a:off x="353964" y="228527"/>
            <a:ext cx="8436076" cy="566309"/>
          </a:xfrm>
        </p:spPr>
        <p:txBody>
          <a:bodyPr/>
          <a:lstStyle/>
          <a:p>
            <a:r>
              <a:rPr lang="en-US" dirty="0" smtClean="0">
                <a:solidFill>
                  <a:srgbClr val="F3D54E">
                    <a:alpha val="90000"/>
                  </a:srgbClr>
                </a:solidFill>
              </a:rPr>
              <a:t>Hardware </a:t>
            </a:r>
            <a:r>
              <a:rPr lang="en-US" dirty="0" smtClean="0"/>
              <a:t>Identity management</a:t>
            </a:r>
            <a:endParaRPr lang="en-US" dirty="0"/>
          </a:p>
        </p:txBody>
      </p:sp>
      <p:sp>
        <p:nvSpPr>
          <p:cNvPr id="3" name="Text Placeholder 2"/>
          <p:cNvSpPr>
            <a:spLocks noGrp="1"/>
          </p:cNvSpPr>
          <p:nvPr>
            <p:ph type="body" sz="quarter" idx="13"/>
          </p:nvPr>
        </p:nvSpPr>
        <p:spPr/>
        <p:txBody>
          <a:bodyPr/>
          <a:lstStyle/>
          <a:p>
            <a:endParaRPr lang="en-US"/>
          </a:p>
        </p:txBody>
      </p:sp>
      <p:sp>
        <p:nvSpPr>
          <p:cNvPr id="51" name="Slide Number Placeholder 1"/>
          <p:cNvSpPr>
            <a:spLocks noGrp="1"/>
          </p:cNvSpPr>
          <p:nvPr>
            <p:ph type="sldNum" sz="quarter" idx="14"/>
          </p:nvPr>
        </p:nvSpPr>
        <p:spPr/>
        <p:txBody>
          <a:bodyPr/>
          <a:lstStyle/>
          <a:p>
            <a:r>
              <a:rPr lang="en-US" smtClean="0">
                <a:solidFill>
                  <a:prstClr val="white"/>
                </a:solidFill>
              </a:rPr>
              <a:t>11</a:t>
            </a:r>
            <a:endParaRPr lang="en-US" dirty="0">
              <a:solidFill>
                <a:prstClr val="white"/>
              </a:solidFill>
            </a:endParaRPr>
          </a:p>
        </p:txBody>
      </p:sp>
      <p:sp>
        <p:nvSpPr>
          <p:cNvPr id="36" name="TextBox 35"/>
          <p:cNvSpPr txBox="1"/>
          <p:nvPr/>
        </p:nvSpPr>
        <p:spPr>
          <a:xfrm>
            <a:off x="2170550" y="1304890"/>
            <a:ext cx="3525612" cy="2885405"/>
          </a:xfrm>
          <a:prstGeom prst="rect">
            <a:avLst/>
          </a:prstGeom>
          <a:noFill/>
        </p:spPr>
        <p:txBody>
          <a:bodyPr wrap="square" rtlCol="0">
            <a:spAutoFit/>
          </a:bodyPr>
          <a:lstStyle/>
          <a:p>
            <a:pPr marL="214313" indent="-214313" defTabSz="801890">
              <a:spcBef>
                <a:spcPts val="900"/>
              </a:spcBef>
              <a:buFont typeface="Arial" panose="020B0604020202020204" pitchFamily="34" charset="0"/>
              <a:buChar char="•"/>
            </a:pPr>
            <a:r>
              <a:rPr lang="en-US" sz="1200" dirty="0">
                <a:solidFill>
                  <a:prstClr val="white"/>
                </a:solidFill>
              </a:rPr>
              <a:t>Intel® Enhanced Privacy ID (Intel ® EPID)</a:t>
            </a:r>
          </a:p>
          <a:p>
            <a:pPr marL="214313" indent="-214313" defTabSz="801890">
              <a:spcBef>
                <a:spcPts val="900"/>
              </a:spcBef>
              <a:buFont typeface="Arial" panose="020B0604020202020204" pitchFamily="34" charset="0"/>
              <a:buChar char="•"/>
            </a:pPr>
            <a:r>
              <a:rPr lang="en-US" sz="1200" dirty="0">
                <a:solidFill>
                  <a:prstClr val="white"/>
                </a:solidFill>
              </a:rPr>
              <a:t>TCG/ISO standard with privacy preserving group authentication scheme</a:t>
            </a:r>
          </a:p>
          <a:p>
            <a:pPr marL="214313" indent="-214313" defTabSz="801890">
              <a:spcBef>
                <a:spcPts val="900"/>
              </a:spcBef>
              <a:buFont typeface="Arial" panose="020B0604020202020204" pitchFamily="34" charset="0"/>
              <a:buChar char="•"/>
            </a:pPr>
            <a:r>
              <a:rPr lang="en-US" sz="1200" dirty="0">
                <a:solidFill>
                  <a:prstClr val="white"/>
                </a:solidFill>
              </a:rPr>
              <a:t>Used to authenticate &amp; open secure, authenticated channel for remote attestation</a:t>
            </a:r>
          </a:p>
          <a:p>
            <a:pPr marL="214313" indent="-214313" defTabSz="801890">
              <a:spcBef>
                <a:spcPts val="900"/>
              </a:spcBef>
              <a:buFont typeface="Arial" panose="020B0604020202020204" pitchFamily="34" charset="0"/>
              <a:buChar char="•"/>
            </a:pPr>
            <a:r>
              <a:rPr lang="en-US" sz="1200" dirty="0">
                <a:solidFill>
                  <a:prstClr val="white"/>
                </a:solidFill>
              </a:rPr>
              <a:t>Proven- 2.5 Billion keys fused into Intel processors since 2008. Intel® Xeon®, Intel® Core™, &amp; Intel® Atom™ </a:t>
            </a:r>
          </a:p>
          <a:p>
            <a:pPr marL="214313" indent="-214313" defTabSz="801890">
              <a:spcBef>
                <a:spcPts val="900"/>
              </a:spcBef>
              <a:buFont typeface="Arial" panose="020B0604020202020204" pitchFamily="34" charset="0"/>
              <a:buChar char="•"/>
            </a:pPr>
            <a:r>
              <a:rPr lang="en-US" sz="1200" dirty="0">
                <a:solidFill>
                  <a:prstClr val="white"/>
                </a:solidFill>
              </a:rPr>
              <a:t>Open source SDK </a:t>
            </a:r>
          </a:p>
          <a:p>
            <a:pPr marL="214313" indent="-214313" defTabSz="801890">
              <a:spcBef>
                <a:spcPts val="900"/>
              </a:spcBef>
              <a:buFont typeface="Arial" panose="020B0604020202020204" pitchFamily="34" charset="0"/>
              <a:buChar char="•"/>
            </a:pPr>
            <a:r>
              <a:rPr lang="en-US" sz="1200" dirty="0">
                <a:solidFill>
                  <a:prstClr val="white"/>
                </a:solidFill>
              </a:rPr>
              <a:t>Used by Intel solutions-  SGX, DRM, IPT, </a:t>
            </a:r>
            <a:r>
              <a:rPr lang="en-US" sz="1200" dirty="0" smtClean="0">
                <a:solidFill>
                  <a:prstClr val="white"/>
                </a:solidFill>
              </a:rPr>
              <a:t>Intel® Secure Device Onboard</a:t>
            </a:r>
            <a:endParaRPr lang="en-US" sz="1200" dirty="0">
              <a:solidFill>
                <a:prstClr val="white"/>
              </a:solidFill>
            </a:endParaRPr>
          </a:p>
          <a:p>
            <a:pPr marL="214313" indent="-214313" algn="ctr" defTabSz="801890">
              <a:buFont typeface="Arial" panose="020B0604020202020204" pitchFamily="34" charset="0"/>
              <a:buChar char="•"/>
            </a:pPr>
            <a:endParaRPr lang="en-US" sz="1200" b="1" dirty="0">
              <a:solidFill>
                <a:prstClr val="white"/>
              </a:solidFill>
            </a:endParaRPr>
          </a:p>
        </p:txBody>
      </p:sp>
      <p:pic>
        <p:nvPicPr>
          <p:cNvPr id="39" name="Picture 38"/>
          <p:cNvPicPr>
            <a:picLocks noChangeAspect="1"/>
          </p:cNvPicPr>
          <p:nvPr/>
        </p:nvPicPr>
        <p:blipFill rotWithShape="1">
          <a:blip r:embed="rId4" cstate="print">
            <a:extLst>
              <a:ext uri="{28A0092B-C50C-407E-A947-70E740481C1C}">
                <a14:useLocalDpi xmlns:a14="http://schemas.microsoft.com/office/drawing/2010/main" val="0"/>
              </a:ext>
            </a:extLst>
          </a:blip>
          <a:srcRect t="50971" r="68007" b="6189"/>
          <a:stretch/>
        </p:blipFill>
        <p:spPr>
          <a:xfrm>
            <a:off x="665705" y="3166741"/>
            <a:ext cx="581319" cy="656303"/>
          </a:xfrm>
          <a:prstGeom prst="rect">
            <a:avLst/>
          </a:prstGeom>
        </p:spPr>
      </p:pic>
      <p:sp>
        <p:nvSpPr>
          <p:cNvPr id="250" name="Rounded Rectangle 249"/>
          <p:cNvSpPr/>
          <p:nvPr/>
        </p:nvSpPr>
        <p:spPr bwMode="invGray">
          <a:xfrm>
            <a:off x="5966368" y="3789025"/>
            <a:ext cx="349336" cy="92333"/>
          </a:xfrm>
          <a:prstGeom prst="roundRect">
            <a:avLst>
              <a:gd name="adj" fmla="val 0"/>
            </a:avLst>
          </a:prstGeom>
          <a:noFill/>
          <a:ln w="25400" cap="flat" cmpd="sng" algn="ctr">
            <a:noFill/>
            <a:prstDash val="solid"/>
          </a:ln>
          <a:effectLst/>
        </p:spPr>
        <p:txBody>
          <a:bodyPr wrap="square" lIns="0" tIns="0" rIns="0" bIns="0" rtlCol="0" anchor="ctr" anchorCtr="0">
            <a:spAutoFit/>
          </a:bodyPr>
          <a:lstStyle/>
          <a:p>
            <a:pPr algn="ctr" defTabSz="385706">
              <a:defRPr/>
            </a:pPr>
            <a:r>
              <a:rPr lang="en-US" sz="600" dirty="0">
                <a:ln w="0"/>
                <a:solidFill>
                  <a:srgbClr val="B1BABF"/>
                </a:solidFill>
                <a:ea typeface="Intel Clear" panose="020B0604020203020204" pitchFamily="34" charset="0"/>
                <a:cs typeface="Intel Clear" panose="020B0604020203020204" pitchFamily="34" charset="0"/>
              </a:rPr>
              <a:t>Pvt-Key 1</a:t>
            </a:r>
          </a:p>
        </p:txBody>
      </p:sp>
      <p:pic>
        <p:nvPicPr>
          <p:cNvPr id="251" name="Picture 250"/>
          <p:cNvPicPr>
            <a:picLocks noChangeAspect="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rot="5400000">
            <a:off x="6088632" y="3614551"/>
            <a:ext cx="106514" cy="237788"/>
          </a:xfrm>
          <a:prstGeom prst="rect">
            <a:avLst/>
          </a:prstGeom>
          <a:noFill/>
          <a:ln>
            <a:noFill/>
          </a:ln>
        </p:spPr>
      </p:pic>
      <p:sp>
        <p:nvSpPr>
          <p:cNvPr id="252" name="Rounded Rectangle 251"/>
          <p:cNvSpPr/>
          <p:nvPr/>
        </p:nvSpPr>
        <p:spPr bwMode="invGray">
          <a:xfrm>
            <a:off x="6411294" y="3789025"/>
            <a:ext cx="350680" cy="92333"/>
          </a:xfrm>
          <a:prstGeom prst="roundRect">
            <a:avLst>
              <a:gd name="adj" fmla="val 0"/>
            </a:avLst>
          </a:prstGeom>
          <a:noFill/>
          <a:ln w="25400" cap="flat" cmpd="sng" algn="ctr">
            <a:noFill/>
            <a:prstDash val="solid"/>
          </a:ln>
          <a:effectLst/>
        </p:spPr>
        <p:txBody>
          <a:bodyPr wrap="square" lIns="0" tIns="0" rIns="0" bIns="0" rtlCol="0" anchor="ctr" anchorCtr="0">
            <a:spAutoFit/>
          </a:bodyPr>
          <a:lstStyle/>
          <a:p>
            <a:pPr algn="ctr" defTabSz="385706">
              <a:defRPr/>
            </a:pPr>
            <a:r>
              <a:rPr lang="en-US" sz="600" dirty="0">
                <a:ln w="0"/>
                <a:solidFill>
                  <a:srgbClr val="B1BABF"/>
                </a:solidFill>
                <a:ea typeface="Intel Clear" panose="020B0604020203020204" pitchFamily="34" charset="0"/>
                <a:cs typeface="Intel Clear" panose="020B0604020203020204" pitchFamily="34" charset="0"/>
              </a:rPr>
              <a:t>Pvt-Key 2</a:t>
            </a:r>
          </a:p>
        </p:txBody>
      </p:sp>
      <p:pic>
        <p:nvPicPr>
          <p:cNvPr id="253" name="Picture 252"/>
          <p:cNvPicPr>
            <a:picLocks noChangeAspect="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rot="5400000">
            <a:off x="6545194" y="3614084"/>
            <a:ext cx="106514" cy="237788"/>
          </a:xfrm>
          <a:prstGeom prst="rect">
            <a:avLst/>
          </a:prstGeom>
          <a:noFill/>
          <a:ln>
            <a:noFill/>
          </a:ln>
        </p:spPr>
      </p:pic>
      <p:sp>
        <p:nvSpPr>
          <p:cNvPr id="254" name="Rounded Rectangle 253"/>
          <p:cNvSpPr/>
          <p:nvPr/>
        </p:nvSpPr>
        <p:spPr bwMode="invGray">
          <a:xfrm>
            <a:off x="6946140" y="3789025"/>
            <a:ext cx="364538" cy="92333"/>
          </a:xfrm>
          <a:prstGeom prst="roundRect">
            <a:avLst>
              <a:gd name="adj" fmla="val 0"/>
            </a:avLst>
          </a:prstGeom>
          <a:noFill/>
          <a:ln w="25400" cap="flat" cmpd="sng" algn="ctr">
            <a:noFill/>
            <a:prstDash val="solid"/>
          </a:ln>
          <a:effectLst/>
        </p:spPr>
        <p:txBody>
          <a:bodyPr wrap="square" lIns="0" tIns="0" rIns="0" bIns="0" rtlCol="0" anchor="ctr" anchorCtr="0">
            <a:spAutoFit/>
          </a:bodyPr>
          <a:lstStyle/>
          <a:p>
            <a:pPr algn="ctr" defTabSz="385706">
              <a:defRPr/>
            </a:pPr>
            <a:r>
              <a:rPr lang="en-US" sz="600" dirty="0" err="1">
                <a:ln w="0"/>
                <a:solidFill>
                  <a:srgbClr val="B1BABF"/>
                </a:solidFill>
                <a:ea typeface="Intel Clear" panose="020B0604020203020204" pitchFamily="34" charset="0"/>
                <a:cs typeface="Intel Clear" panose="020B0604020203020204" pitchFamily="34" charset="0"/>
              </a:rPr>
              <a:t>Pvt</a:t>
            </a:r>
            <a:r>
              <a:rPr lang="en-US" sz="600" dirty="0">
                <a:ln w="0"/>
                <a:solidFill>
                  <a:srgbClr val="B1BABF"/>
                </a:solidFill>
                <a:ea typeface="Intel Clear" panose="020B0604020203020204" pitchFamily="34" charset="0"/>
                <a:cs typeface="Intel Clear" panose="020B0604020203020204" pitchFamily="34" charset="0"/>
              </a:rPr>
              <a:t>-Key X</a:t>
            </a:r>
          </a:p>
        </p:txBody>
      </p:sp>
      <p:pic>
        <p:nvPicPr>
          <p:cNvPr id="255" name="Picture 254"/>
          <p:cNvPicPr>
            <a:picLocks noChangeAspect="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rot="5400000">
            <a:off x="7041921" y="3614551"/>
            <a:ext cx="106514" cy="237788"/>
          </a:xfrm>
          <a:prstGeom prst="rect">
            <a:avLst/>
          </a:prstGeom>
          <a:noFill/>
          <a:ln>
            <a:noFill/>
          </a:ln>
        </p:spPr>
      </p:pic>
      <p:sp>
        <p:nvSpPr>
          <p:cNvPr id="256" name="Rounded Rectangle 255"/>
          <p:cNvSpPr/>
          <p:nvPr/>
        </p:nvSpPr>
        <p:spPr bwMode="invGray">
          <a:xfrm>
            <a:off x="6781585" y="3789025"/>
            <a:ext cx="115966" cy="92333"/>
          </a:xfrm>
          <a:prstGeom prst="roundRect">
            <a:avLst>
              <a:gd name="adj" fmla="val 0"/>
            </a:avLst>
          </a:prstGeom>
          <a:noFill/>
          <a:ln w="25400" cap="flat" cmpd="sng" algn="ctr">
            <a:noFill/>
            <a:prstDash val="solid"/>
          </a:ln>
          <a:effectLst/>
        </p:spPr>
        <p:txBody>
          <a:bodyPr wrap="square" lIns="0" tIns="0" rIns="0" bIns="0" rtlCol="0" anchor="ctr" anchorCtr="0">
            <a:spAutoFit/>
          </a:bodyPr>
          <a:lstStyle/>
          <a:p>
            <a:pPr algn="ctr" defTabSz="385706">
              <a:defRPr/>
            </a:pPr>
            <a:r>
              <a:rPr lang="en-US" sz="600" dirty="0">
                <a:ln w="0"/>
                <a:solidFill>
                  <a:srgbClr val="B1BABF"/>
                </a:solidFill>
                <a:ea typeface="Intel Clear" panose="020B0604020203020204" pitchFamily="34" charset="0"/>
                <a:cs typeface="Intel Clear" panose="020B0604020203020204" pitchFamily="34" charset="0"/>
              </a:rPr>
              <a:t>…</a:t>
            </a:r>
          </a:p>
        </p:txBody>
      </p:sp>
      <p:sp>
        <p:nvSpPr>
          <p:cNvPr id="258" name="Line 50"/>
          <p:cNvSpPr>
            <a:spLocks noChangeShapeType="1"/>
          </p:cNvSpPr>
          <p:nvPr/>
        </p:nvSpPr>
        <p:spPr bwMode="invGray">
          <a:xfrm flipH="1" flipV="1">
            <a:off x="6644505" y="2761153"/>
            <a:ext cx="1" cy="828507"/>
          </a:xfrm>
          <a:prstGeom prst="line">
            <a:avLst/>
          </a:prstGeom>
          <a:noFill/>
          <a:ln w="19050">
            <a:solidFill>
              <a:schemeClr val="accent1"/>
            </a:solidFill>
            <a:round/>
            <a:headEnd type="triangle" w="med" len="med"/>
            <a:tailEnd type="triangle" w="med" len="med"/>
          </a:ln>
          <a:effectLst/>
        </p:spPr>
        <p:txBody>
          <a:bodyPr wrap="none" lIns="38576" tIns="19289" rIns="38576" bIns="19289" anchor="ctr"/>
          <a:lstStyle/>
          <a:p>
            <a:pPr defTabSz="514211">
              <a:defRPr/>
            </a:pPr>
            <a:endParaRPr lang="en-US" sz="1013" dirty="0">
              <a:solidFill>
                <a:srgbClr val="0071C5"/>
              </a:solidFill>
              <a:effectLst>
                <a:outerShdw blurRad="38100" dist="38100" dir="2700000" algn="tl">
                  <a:srgbClr val="000000">
                    <a:alpha val="43137"/>
                  </a:srgbClr>
                </a:outerShdw>
              </a:effectLst>
              <a:ea typeface="Intel Clear" panose="020B0604020203020204" pitchFamily="34" charset="0"/>
              <a:cs typeface="Intel Clear" panose="020B0604020203020204" pitchFamily="34" charset="0"/>
            </a:endParaRPr>
          </a:p>
        </p:txBody>
      </p:sp>
      <p:sp>
        <p:nvSpPr>
          <p:cNvPr id="260" name="Rounded Rectangle 259"/>
          <p:cNvSpPr/>
          <p:nvPr/>
        </p:nvSpPr>
        <p:spPr>
          <a:xfrm>
            <a:off x="5890214" y="1735250"/>
            <a:ext cx="1463983" cy="194371"/>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13" dirty="0">
                <a:solidFill>
                  <a:prstClr val="white"/>
                </a:solidFill>
              </a:rPr>
              <a:t>Intel® EPID</a:t>
            </a:r>
          </a:p>
        </p:txBody>
      </p:sp>
      <p:sp>
        <p:nvSpPr>
          <p:cNvPr id="262" name="Rounded Rectangle 261"/>
          <p:cNvSpPr/>
          <p:nvPr/>
        </p:nvSpPr>
        <p:spPr>
          <a:xfrm>
            <a:off x="5890215" y="1430628"/>
            <a:ext cx="2966344" cy="275410"/>
          </a:xfrm>
          <a:prstGeom prst="roundRect">
            <a:avLst>
              <a:gd name="adj" fmla="val 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prstClr val="white"/>
                </a:solidFill>
              </a:rPr>
              <a:t>EPID vs. PKI</a:t>
            </a:r>
          </a:p>
        </p:txBody>
      </p:sp>
      <p:sp>
        <p:nvSpPr>
          <p:cNvPr id="269" name="Line 50"/>
          <p:cNvSpPr>
            <a:spLocks noChangeShapeType="1"/>
          </p:cNvSpPr>
          <p:nvPr/>
        </p:nvSpPr>
        <p:spPr bwMode="invGray">
          <a:xfrm flipH="1" flipV="1">
            <a:off x="8124576" y="2744765"/>
            <a:ext cx="934" cy="845717"/>
          </a:xfrm>
          <a:prstGeom prst="line">
            <a:avLst/>
          </a:prstGeom>
          <a:noFill/>
          <a:ln w="19050">
            <a:solidFill>
              <a:schemeClr val="accent1"/>
            </a:solidFill>
            <a:round/>
            <a:headEnd type="triangle" w="med" len="med"/>
            <a:tailEnd type="triangle" w="med" len="med"/>
          </a:ln>
          <a:effectLst/>
        </p:spPr>
        <p:txBody>
          <a:bodyPr wrap="none" lIns="38576" tIns="19289" rIns="38576" bIns="19289" anchor="ctr"/>
          <a:lstStyle/>
          <a:p>
            <a:pPr defTabSz="514211">
              <a:defRPr/>
            </a:pPr>
            <a:endParaRPr lang="en-US" sz="1013" dirty="0">
              <a:solidFill>
                <a:srgbClr val="0071C5"/>
              </a:solidFill>
              <a:effectLst>
                <a:outerShdw blurRad="38100" dist="38100" dir="2700000" algn="tl">
                  <a:srgbClr val="000000">
                    <a:alpha val="43137"/>
                  </a:srgbClr>
                </a:outerShdw>
              </a:effectLst>
              <a:ea typeface="Intel Clear" panose="020B0604020203020204" pitchFamily="34" charset="0"/>
              <a:cs typeface="Intel Clear" panose="020B0604020203020204" pitchFamily="34" charset="0"/>
            </a:endParaRPr>
          </a:p>
        </p:txBody>
      </p:sp>
      <p:sp>
        <p:nvSpPr>
          <p:cNvPr id="268" name="Rounded Rectangle 267"/>
          <p:cNvSpPr/>
          <p:nvPr/>
        </p:nvSpPr>
        <p:spPr>
          <a:xfrm>
            <a:off x="7393546" y="1735251"/>
            <a:ext cx="1463012" cy="194370"/>
          </a:xfrm>
          <a:prstGeom prst="roundRect">
            <a:avLst>
              <a:gd name="adj"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13" dirty="0">
                <a:solidFill>
                  <a:prstClr val="white"/>
                </a:solidFill>
              </a:rPr>
              <a:t>Traditional PKI</a:t>
            </a:r>
          </a:p>
        </p:txBody>
      </p:sp>
      <p:sp>
        <p:nvSpPr>
          <p:cNvPr id="264" name="TextBox 263"/>
          <p:cNvSpPr txBox="1"/>
          <p:nvPr/>
        </p:nvSpPr>
        <p:spPr>
          <a:xfrm>
            <a:off x="7517538" y="2893537"/>
            <a:ext cx="1217053" cy="492617"/>
          </a:xfrm>
          <a:prstGeom prst="rect">
            <a:avLst/>
          </a:prstGeom>
          <a:solidFill>
            <a:srgbClr val="FFFFFF"/>
          </a:solidFill>
          <a:ln w="28575">
            <a:solidFill>
              <a:schemeClr val="tx2">
                <a:lumMod val="60000"/>
                <a:lumOff val="40000"/>
              </a:schemeClr>
            </a:solidFill>
          </a:ln>
        </p:spPr>
        <p:txBody>
          <a:bodyPr vert="horz" wrap="square" lIns="0" tIns="0" rIns="0" bIns="0" rtlCol="0" anchor="ctr">
            <a:noAutofit/>
          </a:bodyPr>
          <a:lstStyle/>
          <a:p>
            <a:pPr algn="ctr"/>
            <a:r>
              <a:rPr lang="en-US" sz="900" dirty="0">
                <a:solidFill>
                  <a:srgbClr val="0071C5"/>
                </a:solidFill>
              </a:rPr>
              <a:t>1-to-1 key match, standard signature every time</a:t>
            </a:r>
          </a:p>
        </p:txBody>
      </p:sp>
      <p:sp>
        <p:nvSpPr>
          <p:cNvPr id="265" name="Rounded Rectangle 264"/>
          <p:cNvSpPr/>
          <p:nvPr/>
        </p:nvSpPr>
        <p:spPr bwMode="invGray">
          <a:xfrm>
            <a:off x="7950375" y="3802080"/>
            <a:ext cx="349336" cy="92333"/>
          </a:xfrm>
          <a:prstGeom prst="roundRect">
            <a:avLst>
              <a:gd name="adj" fmla="val 0"/>
            </a:avLst>
          </a:prstGeom>
          <a:noFill/>
          <a:ln w="25400" cap="flat" cmpd="sng" algn="ctr">
            <a:noFill/>
            <a:prstDash val="solid"/>
          </a:ln>
          <a:effectLst/>
        </p:spPr>
        <p:txBody>
          <a:bodyPr wrap="square" lIns="0" tIns="0" rIns="0" bIns="0" rtlCol="0" anchor="ctr" anchorCtr="0">
            <a:spAutoFit/>
          </a:bodyPr>
          <a:lstStyle/>
          <a:p>
            <a:pPr algn="ctr" defTabSz="385706">
              <a:defRPr/>
            </a:pPr>
            <a:r>
              <a:rPr lang="en-US" sz="600" dirty="0">
                <a:ln w="0"/>
                <a:solidFill>
                  <a:srgbClr val="B1BABF"/>
                </a:solidFill>
                <a:ea typeface="Intel Clear" panose="020B0604020203020204" pitchFamily="34" charset="0"/>
                <a:cs typeface="Intel Clear" panose="020B0604020203020204" pitchFamily="34" charset="0"/>
              </a:rPr>
              <a:t>Pvt-Key</a:t>
            </a:r>
          </a:p>
        </p:txBody>
      </p:sp>
      <p:pic>
        <p:nvPicPr>
          <p:cNvPr id="266" name="Picture 265"/>
          <p:cNvPicPr>
            <a:picLocks noChangeAspect="1"/>
          </p:cNvPicPr>
          <p:nvPr/>
        </p:nvPicPr>
        <p:blipFill>
          <a:blip r:embed="rId5" cstate="print">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rot="5400000">
            <a:off x="8071786" y="3614551"/>
            <a:ext cx="106514" cy="237788"/>
          </a:xfrm>
          <a:prstGeom prst="rect">
            <a:avLst/>
          </a:prstGeom>
          <a:noFill/>
          <a:ln>
            <a:noFill/>
          </a:ln>
        </p:spPr>
      </p:pic>
      <p:pic>
        <p:nvPicPr>
          <p:cNvPr id="277" name="Picture 27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91649" y="1964432"/>
            <a:ext cx="851539" cy="762668"/>
          </a:xfrm>
          <a:prstGeom prst="rect">
            <a:avLst/>
          </a:prstGeom>
        </p:spPr>
      </p:pic>
      <p:sp>
        <p:nvSpPr>
          <p:cNvPr id="281" name="Line 50"/>
          <p:cNvSpPr>
            <a:spLocks noChangeShapeType="1"/>
          </p:cNvSpPr>
          <p:nvPr/>
        </p:nvSpPr>
        <p:spPr bwMode="invGray">
          <a:xfrm flipH="1" flipV="1">
            <a:off x="6148141" y="2965355"/>
            <a:ext cx="1" cy="622469"/>
          </a:xfrm>
          <a:prstGeom prst="line">
            <a:avLst/>
          </a:prstGeom>
          <a:noFill/>
          <a:ln w="19050">
            <a:solidFill>
              <a:schemeClr val="accent1"/>
            </a:solidFill>
            <a:round/>
            <a:headEnd type="triangle" w="med" len="med"/>
            <a:tailEnd type="triangle" w="med" len="med"/>
          </a:ln>
          <a:effectLst/>
        </p:spPr>
        <p:txBody>
          <a:bodyPr wrap="none" lIns="38576" tIns="19289" rIns="38576" bIns="19289" anchor="ctr"/>
          <a:lstStyle/>
          <a:p>
            <a:pPr defTabSz="514211">
              <a:defRPr/>
            </a:pPr>
            <a:endParaRPr lang="en-US" sz="1013" dirty="0">
              <a:solidFill>
                <a:srgbClr val="0071C5"/>
              </a:solidFill>
              <a:effectLst>
                <a:outerShdw blurRad="38100" dist="38100" dir="2700000" algn="tl">
                  <a:srgbClr val="000000">
                    <a:alpha val="43137"/>
                  </a:srgbClr>
                </a:outerShdw>
              </a:effectLst>
              <a:ea typeface="Intel Clear" panose="020B0604020203020204" pitchFamily="34" charset="0"/>
              <a:cs typeface="Intel Clear" panose="020B0604020203020204" pitchFamily="34" charset="0"/>
            </a:endParaRPr>
          </a:p>
        </p:txBody>
      </p:sp>
      <p:sp>
        <p:nvSpPr>
          <p:cNvPr id="282" name="Line 50"/>
          <p:cNvSpPr>
            <a:spLocks noChangeShapeType="1"/>
          </p:cNvSpPr>
          <p:nvPr/>
        </p:nvSpPr>
        <p:spPr bwMode="invGray">
          <a:xfrm flipH="1" flipV="1">
            <a:off x="7128408" y="2965355"/>
            <a:ext cx="1" cy="622469"/>
          </a:xfrm>
          <a:prstGeom prst="line">
            <a:avLst/>
          </a:prstGeom>
          <a:noFill/>
          <a:ln w="19050">
            <a:solidFill>
              <a:schemeClr val="accent1"/>
            </a:solidFill>
            <a:round/>
            <a:headEnd type="triangle" w="med" len="med"/>
            <a:tailEnd type="triangle" w="med" len="med"/>
          </a:ln>
          <a:effectLst/>
        </p:spPr>
        <p:txBody>
          <a:bodyPr wrap="none" lIns="38576" tIns="19289" rIns="38576" bIns="19289" anchor="ctr"/>
          <a:lstStyle/>
          <a:p>
            <a:pPr defTabSz="514211">
              <a:defRPr/>
            </a:pPr>
            <a:endParaRPr lang="en-US" sz="1013" dirty="0">
              <a:solidFill>
                <a:srgbClr val="0071C5"/>
              </a:solidFill>
              <a:effectLst>
                <a:outerShdw blurRad="38100" dist="38100" dir="2700000" algn="tl">
                  <a:srgbClr val="000000">
                    <a:alpha val="43137"/>
                  </a:srgbClr>
                </a:outerShdw>
              </a:effectLst>
              <a:ea typeface="Intel Clear" panose="020B0604020203020204" pitchFamily="34" charset="0"/>
              <a:cs typeface="Intel Clear" panose="020B0604020203020204" pitchFamily="34" charset="0"/>
            </a:endParaRPr>
          </a:p>
        </p:txBody>
      </p:sp>
      <p:sp>
        <p:nvSpPr>
          <p:cNvPr id="261" name="TextBox 260"/>
          <p:cNvSpPr txBox="1"/>
          <p:nvPr/>
        </p:nvSpPr>
        <p:spPr>
          <a:xfrm>
            <a:off x="5928802" y="2896195"/>
            <a:ext cx="1396523" cy="497569"/>
          </a:xfrm>
          <a:prstGeom prst="rect">
            <a:avLst/>
          </a:prstGeom>
          <a:solidFill>
            <a:srgbClr val="FFFFFF"/>
          </a:solidFill>
          <a:ln w="28575">
            <a:solidFill>
              <a:schemeClr val="tx2">
                <a:lumMod val="60000"/>
                <a:lumOff val="40000"/>
              </a:schemeClr>
            </a:solidFill>
          </a:ln>
        </p:spPr>
        <p:txBody>
          <a:bodyPr vert="horz" wrap="square" lIns="0" tIns="0" rIns="0" bIns="0" rtlCol="0" anchor="ctr">
            <a:noAutofit/>
          </a:bodyPr>
          <a:lstStyle/>
          <a:p>
            <a:pPr algn="ctr"/>
            <a:r>
              <a:rPr lang="en-US" sz="900" dirty="0">
                <a:solidFill>
                  <a:srgbClr val="0071C5"/>
                </a:solidFill>
              </a:rPr>
              <a:t>1-to-many key match, unique signature every time, </a:t>
            </a:r>
            <a:r>
              <a:rPr lang="en-US" sz="900" b="1" u="sng" dirty="0">
                <a:solidFill>
                  <a:prstClr val="black"/>
                </a:solidFill>
              </a:rPr>
              <a:t>anonymous</a:t>
            </a:r>
          </a:p>
        </p:txBody>
      </p:sp>
      <p:pic>
        <p:nvPicPr>
          <p:cNvPr id="284" name="Picture 28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13731" y="1964432"/>
            <a:ext cx="851539" cy="762668"/>
          </a:xfrm>
          <a:prstGeom prst="rect">
            <a:avLst/>
          </a:prstGeom>
        </p:spPr>
      </p:pic>
      <p:grpSp>
        <p:nvGrpSpPr>
          <p:cNvPr id="296" name="Group 295"/>
          <p:cNvGrpSpPr/>
          <p:nvPr/>
        </p:nvGrpSpPr>
        <p:grpSpPr>
          <a:xfrm>
            <a:off x="120651" y="1403981"/>
            <a:ext cx="1961906" cy="1844075"/>
            <a:chOff x="160868" y="2083649"/>
            <a:chExt cx="2615874" cy="2458767"/>
          </a:xfrm>
        </p:grpSpPr>
        <p:sp>
          <p:nvSpPr>
            <p:cNvPr id="298" name="TextBox 297"/>
            <p:cNvSpPr txBox="1"/>
            <p:nvPr/>
          </p:nvSpPr>
          <p:spPr>
            <a:xfrm>
              <a:off x="160868" y="2083649"/>
              <a:ext cx="2245007" cy="615553"/>
            </a:xfrm>
            <a:prstGeom prst="rect">
              <a:avLst/>
            </a:prstGeom>
            <a:noFill/>
          </p:spPr>
          <p:txBody>
            <a:bodyPr wrap="square" rtlCol="0">
              <a:spAutoFit/>
            </a:bodyPr>
            <a:lstStyle/>
            <a:p>
              <a:pPr algn="ctr" defTabSz="801890"/>
              <a:r>
                <a:rPr lang="en-US" sz="1200" b="1" dirty="0">
                  <a:solidFill>
                    <a:prstClr val="white"/>
                  </a:solidFill>
                  <a:ea typeface="Intel Clear Light" panose="020B0404020203020204" pitchFamily="34" charset="0"/>
                  <a:cs typeface="Intel Clear Light" panose="020B0404020203020204" pitchFamily="34" charset="0"/>
                </a:rPr>
                <a:t>Baseline Minimum</a:t>
              </a:r>
            </a:p>
            <a:p>
              <a:pPr algn="ctr" defTabSz="801890"/>
              <a:r>
                <a:rPr lang="en-US" sz="1200" b="1" dirty="0">
                  <a:solidFill>
                    <a:prstClr val="white"/>
                  </a:solidFill>
                  <a:ea typeface="Intel Clear Light" panose="020B0404020203020204" pitchFamily="34" charset="0"/>
                  <a:cs typeface="Intel Clear Light" panose="020B0404020203020204" pitchFamily="34" charset="0"/>
                </a:rPr>
                <a:t>HW Root of Trust</a:t>
              </a:r>
            </a:p>
          </p:txBody>
        </p:sp>
        <p:grpSp>
          <p:nvGrpSpPr>
            <p:cNvPr id="299" name="Group 298"/>
            <p:cNvGrpSpPr/>
            <p:nvPr/>
          </p:nvGrpSpPr>
          <p:grpSpPr>
            <a:xfrm>
              <a:off x="561812" y="2692527"/>
              <a:ext cx="1391003" cy="1485382"/>
              <a:chOff x="1985366" y="4274800"/>
              <a:chExt cx="1020760" cy="1254419"/>
            </a:xfrm>
          </p:grpSpPr>
          <p:sp>
            <p:nvSpPr>
              <p:cNvPr id="301" name="TextBox 300"/>
              <p:cNvSpPr txBox="1"/>
              <p:nvPr/>
            </p:nvSpPr>
            <p:spPr>
              <a:xfrm>
                <a:off x="1985366" y="4279176"/>
                <a:ext cx="1020760" cy="1250043"/>
              </a:xfrm>
              <a:prstGeom prst="roundRect">
                <a:avLst>
                  <a:gd name="adj" fmla="val 0"/>
                </a:avLst>
              </a:prstGeom>
              <a:solidFill>
                <a:schemeClr val="accent2"/>
              </a:solidFill>
              <a:ln w="12700" cmpd="sng">
                <a:solidFill>
                  <a:schemeClr val="tx1"/>
                </a:solidFill>
              </a:ln>
            </p:spPr>
            <p:style>
              <a:lnRef idx="3">
                <a:schemeClr val="lt1"/>
              </a:lnRef>
              <a:fillRef idx="1">
                <a:schemeClr val="accent1"/>
              </a:fillRef>
              <a:effectRef idx="1">
                <a:schemeClr val="accent1"/>
              </a:effectRef>
              <a:fontRef idx="minor">
                <a:schemeClr val="lt1"/>
              </a:fontRef>
            </p:style>
            <p:txBody>
              <a:bodyPr lIns="0" tIns="0" rIns="0" bIns="0" rtlCol="0" anchor="ctr"/>
              <a:lstStyle>
                <a:defPPr>
                  <a:defRPr lang="en-US"/>
                </a:defPPr>
                <a:lvl1pPr algn="ctr" defTabSz="1219170">
                  <a:defRPr sz="1067" b="1" kern="0">
                    <a:solidFill>
                      <a:prstClr val="white"/>
                    </a:solidFill>
                    <a:latin typeface="Intel Clear"/>
                  </a:defRPr>
                </a:lvl1pPr>
              </a:lstStyle>
              <a:p>
                <a:endParaRPr lang="en-US" sz="800" dirty="0"/>
              </a:p>
            </p:txBody>
          </p:sp>
          <p:sp>
            <p:nvSpPr>
              <p:cNvPr id="302" name="TextBox 301"/>
              <p:cNvSpPr txBox="1"/>
              <p:nvPr/>
            </p:nvSpPr>
            <p:spPr>
              <a:xfrm>
                <a:off x="2101304" y="4587006"/>
                <a:ext cx="788884" cy="709764"/>
              </a:xfrm>
              <a:prstGeom prst="roundRect">
                <a:avLst>
                  <a:gd name="adj" fmla="val 0"/>
                </a:avLst>
              </a:prstGeom>
              <a:solidFill>
                <a:schemeClr val="accent2"/>
              </a:solidFill>
              <a:ln w="12700" cmpd="sng">
                <a:solidFill>
                  <a:schemeClr val="tx1"/>
                </a:solidFill>
              </a:ln>
            </p:spPr>
            <p:style>
              <a:lnRef idx="3">
                <a:schemeClr val="lt1"/>
              </a:lnRef>
              <a:fillRef idx="1">
                <a:schemeClr val="accent1"/>
              </a:fillRef>
              <a:effectRef idx="1">
                <a:schemeClr val="accent1"/>
              </a:effectRef>
              <a:fontRef idx="minor">
                <a:schemeClr val="lt1"/>
              </a:fontRef>
            </p:style>
            <p:txBody>
              <a:bodyPr lIns="0" tIns="0" rIns="0" bIns="0" rtlCol="0" anchor="ctr"/>
              <a:lstStyle>
                <a:defPPr>
                  <a:defRPr lang="en-US"/>
                </a:defPPr>
                <a:lvl1pPr algn="ctr" defTabSz="1219170">
                  <a:defRPr sz="1067" b="1" kern="0">
                    <a:solidFill>
                      <a:prstClr val="white"/>
                    </a:solidFill>
                    <a:latin typeface="Intel Clear"/>
                  </a:defRPr>
                </a:lvl1pPr>
              </a:lstStyle>
              <a:p>
                <a:endParaRPr lang="en-US" sz="800" dirty="0"/>
              </a:p>
            </p:txBody>
          </p:sp>
          <p:sp>
            <p:nvSpPr>
              <p:cNvPr id="303" name="TextBox 302"/>
              <p:cNvSpPr txBox="1"/>
              <p:nvPr/>
            </p:nvSpPr>
            <p:spPr>
              <a:xfrm>
                <a:off x="2213344" y="4767074"/>
                <a:ext cx="564804" cy="428398"/>
              </a:xfrm>
              <a:prstGeom prst="roundRect">
                <a:avLst>
                  <a:gd name="adj" fmla="val 10259"/>
                </a:avLst>
              </a:prstGeom>
              <a:solidFill>
                <a:schemeClr val="accent1"/>
              </a:solidFill>
              <a:ln w="12700" cmpd="sng">
                <a:solidFill>
                  <a:schemeClr val="tx1"/>
                </a:solidFill>
              </a:ln>
            </p:spPr>
            <p:style>
              <a:lnRef idx="3">
                <a:schemeClr val="lt1"/>
              </a:lnRef>
              <a:fillRef idx="1">
                <a:schemeClr val="accent1"/>
              </a:fillRef>
              <a:effectRef idx="1">
                <a:schemeClr val="accent1"/>
              </a:effectRef>
              <a:fontRef idx="minor">
                <a:schemeClr val="lt1"/>
              </a:fontRef>
            </p:style>
            <p:txBody>
              <a:bodyPr lIns="0" tIns="0" rIns="0" bIns="0" rtlCol="0" anchor="ctr"/>
              <a:lstStyle>
                <a:defPPr>
                  <a:defRPr lang="en-US"/>
                </a:defPPr>
                <a:lvl1pPr algn="ctr" defTabSz="1219170">
                  <a:defRPr sz="1067" b="1" kern="0">
                    <a:solidFill>
                      <a:prstClr val="white"/>
                    </a:solidFill>
                    <a:latin typeface="Intel Clear"/>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sz="800" b="0" dirty="0"/>
                  <a:t>HW Identity</a:t>
                </a:r>
              </a:p>
            </p:txBody>
          </p:sp>
          <p:sp>
            <p:nvSpPr>
              <p:cNvPr id="304" name="TextBox 303"/>
              <p:cNvSpPr txBox="1"/>
              <p:nvPr/>
            </p:nvSpPr>
            <p:spPr>
              <a:xfrm>
                <a:off x="2248400" y="4569034"/>
                <a:ext cx="486281" cy="180212"/>
              </a:xfrm>
              <a:prstGeom prst="rect">
                <a:avLst/>
              </a:prstGeom>
              <a:noFill/>
            </p:spPr>
            <p:txBody>
              <a:bodyPr wrap="none" lIns="18288" tIns="18288" rIns="18288" bIns="18288" rtlCol="0">
                <a:spAutoFit/>
              </a:bodyPr>
              <a:lstStyle/>
              <a:p>
                <a:pPr algn="ctr" defTabSz="914355">
                  <a:defRPr/>
                </a:pPr>
                <a:r>
                  <a:rPr lang="en-US" sz="800" dirty="0">
                    <a:solidFill>
                      <a:prstClr val="white"/>
                    </a:solidFill>
                    <a:latin typeface="Intel Clear"/>
                    <a:sym typeface="Gill Sans Light" charset="0"/>
                  </a:rPr>
                  <a:t>Attest SW</a:t>
                </a:r>
              </a:p>
            </p:txBody>
          </p:sp>
          <p:sp>
            <p:nvSpPr>
              <p:cNvPr id="305" name="TextBox 304"/>
              <p:cNvSpPr txBox="1"/>
              <p:nvPr/>
            </p:nvSpPr>
            <p:spPr>
              <a:xfrm>
                <a:off x="2478676" y="4325491"/>
                <a:ext cx="36200" cy="180212"/>
              </a:xfrm>
              <a:prstGeom prst="rect">
                <a:avLst/>
              </a:prstGeom>
              <a:noFill/>
            </p:spPr>
            <p:txBody>
              <a:bodyPr wrap="none" lIns="18288" tIns="18288" rIns="18288" bIns="18288" rtlCol="0">
                <a:spAutoFit/>
              </a:bodyPr>
              <a:lstStyle/>
              <a:p>
                <a:pPr algn="ctr" defTabSz="914355">
                  <a:defRPr/>
                </a:pPr>
                <a:endParaRPr lang="en-US" sz="800" dirty="0">
                  <a:solidFill>
                    <a:prstClr val="white"/>
                  </a:solidFill>
                  <a:latin typeface="Intel Clear"/>
                  <a:sym typeface="Gill Sans Light" charset="0"/>
                </a:endParaRPr>
              </a:p>
            </p:txBody>
          </p:sp>
          <p:sp>
            <p:nvSpPr>
              <p:cNvPr id="306" name="TextBox 305"/>
              <p:cNvSpPr txBox="1"/>
              <p:nvPr/>
            </p:nvSpPr>
            <p:spPr>
              <a:xfrm>
                <a:off x="2106971" y="4274800"/>
                <a:ext cx="760757" cy="318835"/>
              </a:xfrm>
              <a:prstGeom prst="rect">
                <a:avLst/>
              </a:prstGeom>
              <a:noFill/>
            </p:spPr>
            <p:txBody>
              <a:bodyPr wrap="none" lIns="18288" tIns="18288" rIns="18288" bIns="18288" rtlCol="0">
                <a:spAutoFit/>
              </a:bodyPr>
              <a:lstStyle/>
              <a:p>
                <a:pPr algn="ctr" defTabSz="914355">
                  <a:defRPr/>
                </a:pPr>
                <a:r>
                  <a:rPr lang="en-US" sz="800" dirty="0">
                    <a:solidFill>
                      <a:prstClr val="white"/>
                    </a:solidFill>
                    <a:latin typeface="Intel Clear"/>
                    <a:sym typeface="Gill Sans Light" charset="0"/>
                  </a:rPr>
                  <a:t>Secure App </a:t>
                </a:r>
              </a:p>
              <a:p>
                <a:pPr algn="ctr" defTabSz="914355">
                  <a:defRPr/>
                </a:pPr>
                <a:r>
                  <a:rPr lang="en-US" sz="800" dirty="0">
                    <a:solidFill>
                      <a:prstClr val="white"/>
                    </a:solidFill>
                    <a:latin typeface="Intel Clear"/>
                    <a:sym typeface="Gill Sans Light" charset="0"/>
                  </a:rPr>
                  <a:t>Container “TEE”</a:t>
                </a:r>
              </a:p>
            </p:txBody>
          </p:sp>
        </p:grpSp>
        <p:cxnSp>
          <p:nvCxnSpPr>
            <p:cNvPr id="300" name="Straight Arrow Connector 299"/>
            <p:cNvCxnSpPr>
              <a:stCxn id="303" idx="2"/>
            </p:cNvCxnSpPr>
            <p:nvPr/>
          </p:nvCxnSpPr>
          <p:spPr>
            <a:xfrm flipH="1">
              <a:off x="1257315" y="3782712"/>
              <a:ext cx="1" cy="759704"/>
            </a:xfrm>
            <a:prstGeom prst="straightConnector1">
              <a:avLst/>
            </a:prstGeom>
            <a:solidFill>
              <a:srgbClr val="800000"/>
            </a:solidFill>
            <a:ln w="12700" cmpd="sng">
              <a:solidFill>
                <a:schemeClr val="tx1"/>
              </a:solidFill>
            </a:ln>
          </p:spPr>
          <p:style>
            <a:lnRef idx="3">
              <a:schemeClr val="lt1"/>
            </a:lnRef>
            <a:fillRef idx="1">
              <a:schemeClr val="accent1"/>
            </a:fillRef>
            <a:effectRef idx="1">
              <a:schemeClr val="accent1"/>
            </a:effectRef>
            <a:fontRef idx="minor">
              <a:schemeClr val="lt1"/>
            </a:fontRef>
          </p:style>
        </p:cxnSp>
        <p:cxnSp>
          <p:nvCxnSpPr>
            <p:cNvPr id="297" name="Straight Arrow Connector 296"/>
            <p:cNvCxnSpPr>
              <a:stCxn id="303" idx="3"/>
            </p:cNvCxnSpPr>
            <p:nvPr/>
          </p:nvCxnSpPr>
          <p:spPr>
            <a:xfrm flipV="1">
              <a:off x="1642149" y="3519566"/>
              <a:ext cx="1134593" cy="9509"/>
            </a:xfrm>
            <a:prstGeom prst="straightConnector1">
              <a:avLst/>
            </a:prstGeom>
            <a:solidFill>
              <a:srgbClr val="800000"/>
            </a:solidFill>
            <a:ln w="12700" cmpd="sng">
              <a:solidFill>
                <a:schemeClr val="tx1"/>
              </a:solidFill>
            </a:ln>
          </p:spPr>
          <p:style>
            <a:lnRef idx="3">
              <a:schemeClr val="lt1"/>
            </a:lnRef>
            <a:fillRef idx="1">
              <a:schemeClr val="accent1"/>
            </a:fillRef>
            <a:effectRef idx="1">
              <a:schemeClr val="accent1"/>
            </a:effectRef>
            <a:fontRef idx="minor">
              <a:schemeClr val="lt1"/>
            </a:fontRef>
          </p:style>
        </p:cxnSp>
      </p:grpSp>
      <p:grpSp>
        <p:nvGrpSpPr>
          <p:cNvPr id="45" name="Group 44"/>
          <p:cNvGrpSpPr/>
          <p:nvPr/>
        </p:nvGrpSpPr>
        <p:grpSpPr>
          <a:xfrm>
            <a:off x="227631" y="4056925"/>
            <a:ext cx="7124120" cy="614981"/>
            <a:chOff x="303507" y="5409233"/>
            <a:chExt cx="8210058" cy="819974"/>
          </a:xfrm>
        </p:grpSpPr>
        <p:grpSp>
          <p:nvGrpSpPr>
            <p:cNvPr id="46" name="Group 45"/>
            <p:cNvGrpSpPr/>
            <p:nvPr/>
          </p:nvGrpSpPr>
          <p:grpSpPr>
            <a:xfrm>
              <a:off x="303507" y="5409233"/>
              <a:ext cx="8210058" cy="819974"/>
              <a:chOff x="303507" y="5536234"/>
              <a:chExt cx="8066555" cy="819974"/>
            </a:xfrm>
          </p:grpSpPr>
          <p:sp>
            <p:nvSpPr>
              <p:cNvPr id="48" name="Right Triangle 47"/>
              <p:cNvSpPr/>
              <p:nvPr/>
            </p:nvSpPr>
            <p:spPr>
              <a:xfrm flipH="1">
                <a:off x="303507" y="5536234"/>
                <a:ext cx="804916" cy="224715"/>
              </a:xfrm>
              <a:prstGeom prst="rtTriangl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sp>
            <p:nvSpPr>
              <p:cNvPr id="49" name="Pentagon 48"/>
              <p:cNvSpPr/>
              <p:nvPr/>
            </p:nvSpPr>
            <p:spPr>
              <a:xfrm>
                <a:off x="321729" y="5761138"/>
                <a:ext cx="8048333" cy="595070"/>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white"/>
                  </a:solidFill>
                </a:endParaRPr>
              </a:p>
            </p:txBody>
          </p:sp>
        </p:grpSp>
        <p:sp>
          <p:nvSpPr>
            <p:cNvPr id="47" name="TextBox 46"/>
            <p:cNvSpPr txBox="1"/>
            <p:nvPr/>
          </p:nvSpPr>
          <p:spPr>
            <a:xfrm>
              <a:off x="439532" y="5620099"/>
              <a:ext cx="7915368" cy="438581"/>
            </a:xfrm>
            <a:prstGeom prst="rect">
              <a:avLst/>
            </a:prstGeom>
            <a:noFill/>
          </p:spPr>
          <p:txBody>
            <a:bodyPr vert="horz" wrap="square" lIns="0" tIns="0" rIns="0" bIns="0" rtlCol="0">
              <a:spAutoFit/>
            </a:bodyPr>
            <a:lstStyle/>
            <a:p>
              <a:pPr defTabSz="428625" fontAlgn="base">
                <a:lnSpc>
                  <a:spcPct val="95000"/>
                </a:lnSpc>
                <a:spcBef>
                  <a:spcPct val="30000"/>
                </a:spcBef>
                <a:spcAft>
                  <a:spcPct val="0"/>
                </a:spcAft>
                <a:buClr>
                  <a:prstClr val="white"/>
                </a:buClr>
              </a:pPr>
              <a:r>
                <a:rPr lang="en-US" sz="1125" dirty="0">
                  <a:solidFill>
                    <a:schemeClr val="tx1"/>
                  </a:solidFill>
                  <a:cs typeface="Arial" charset="0"/>
                </a:rPr>
                <a:t/>
              </a:r>
              <a:br>
                <a:rPr lang="en-US" sz="1125" dirty="0">
                  <a:solidFill>
                    <a:schemeClr val="tx1"/>
                  </a:solidFill>
                  <a:cs typeface="Arial" charset="0"/>
                </a:rPr>
              </a:br>
              <a:r>
                <a:rPr lang="en-US" sz="1125" dirty="0">
                  <a:solidFill>
                    <a:schemeClr val="tx1"/>
                  </a:solidFill>
                  <a:cs typeface="Arial" charset="0"/>
                </a:rPr>
                <a:t>Enables Customers to deliver many use cases where privacy &amp; attestation are key requirements</a:t>
              </a:r>
            </a:p>
          </p:txBody>
        </p:sp>
      </p:grpSp>
      <p:grpSp>
        <p:nvGrpSpPr>
          <p:cNvPr id="50" name="Group 49"/>
          <p:cNvGrpSpPr/>
          <p:nvPr/>
        </p:nvGrpSpPr>
        <p:grpSpPr>
          <a:xfrm>
            <a:off x="5168999" y="662331"/>
            <a:ext cx="2344870" cy="624824"/>
            <a:chOff x="5309284" y="793729"/>
            <a:chExt cx="2065391" cy="624824"/>
          </a:xfrm>
        </p:grpSpPr>
        <p:sp>
          <p:nvSpPr>
            <p:cNvPr id="52" name="Rectangular Callout 51"/>
            <p:cNvSpPr/>
            <p:nvPr/>
          </p:nvSpPr>
          <p:spPr>
            <a:xfrm>
              <a:off x="5309284" y="793729"/>
              <a:ext cx="1922595" cy="624824"/>
            </a:xfrm>
            <a:prstGeom prst="wedgeRectCallout">
              <a:avLst>
                <a:gd name="adj1" fmla="val 23423"/>
                <a:gd name="adj2" fmla="val 103874"/>
              </a:avLst>
            </a:prstGeom>
            <a:solidFill>
              <a:schemeClr val="accent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solidFill>
                  <a:prstClr val="black"/>
                </a:solidFill>
              </a:endParaRPr>
            </a:p>
          </p:txBody>
        </p:sp>
        <p:sp>
          <p:nvSpPr>
            <p:cNvPr id="53" name="TextBox 52"/>
            <p:cNvSpPr txBox="1"/>
            <p:nvPr/>
          </p:nvSpPr>
          <p:spPr>
            <a:xfrm>
              <a:off x="5369571" y="793729"/>
              <a:ext cx="2005104" cy="592470"/>
            </a:xfrm>
            <a:prstGeom prst="rect">
              <a:avLst/>
            </a:prstGeom>
            <a:noFill/>
          </p:spPr>
          <p:txBody>
            <a:bodyPr wrap="square" rtlCol="0">
              <a:spAutoFit/>
            </a:bodyPr>
            <a:lstStyle/>
            <a:p>
              <a:pPr lvl="1">
                <a:spcBef>
                  <a:spcPts val="450"/>
                </a:spcBef>
              </a:pPr>
              <a:r>
                <a:rPr lang="en-US" sz="1100" b="1" dirty="0">
                  <a:solidFill>
                    <a:prstClr val="white"/>
                  </a:solidFill>
                  <a:cs typeface="Neo Sans Intel"/>
                </a:rPr>
                <a:t>Prevents Attack Mapping- </a:t>
              </a:r>
              <a:r>
                <a:rPr lang="en-US" sz="1100" dirty="0">
                  <a:solidFill>
                    <a:prstClr val="white"/>
                  </a:solidFill>
                  <a:cs typeface="Neo Sans Intel"/>
                </a:rPr>
                <a:t>Protects device data vs PKI  </a:t>
              </a:r>
              <a:r>
                <a:rPr lang="en-US" sz="1050" dirty="0" smtClean="0">
                  <a:solidFill>
                    <a:prstClr val="white"/>
                  </a:solidFill>
                  <a:cs typeface="Neo Sans Intel"/>
                </a:rPr>
                <a:t>that </a:t>
              </a:r>
              <a:r>
                <a:rPr lang="en-US" sz="1050" dirty="0">
                  <a:solidFill>
                    <a:prstClr val="white"/>
                  </a:solidFill>
                  <a:cs typeface="Neo Sans Intel"/>
                </a:rPr>
                <a:t>reveals data to hack device</a:t>
              </a:r>
            </a:p>
          </p:txBody>
        </p:sp>
      </p:grpSp>
    </p:spTree>
    <p:custDataLst>
      <p:tags r:id="rId1"/>
    </p:custDataLst>
    <p:extLst>
      <p:ext uri="{BB962C8B-B14F-4D97-AF65-F5344CB8AC3E}">
        <p14:creationId xmlns:p14="http://schemas.microsoft.com/office/powerpoint/2010/main" val="500782188"/>
      </p:ext>
    </p:extLst>
  </p:cSld>
  <p:clrMapOvr>
    <a:masterClrMapping/>
  </p:clrMapOvr>
  <mc:AlternateContent xmlns:mc="http://schemas.openxmlformats.org/markup-compatibility/2006">
    <mc:Choice xmlns:p14="http://schemas.microsoft.com/office/powerpoint/2010/main" Requires="p14">
      <p:transition spd="med" p14:dur="700" advTm="162774">
        <p:fade/>
      </p:transition>
    </mc:Choice>
    <mc:Fallback>
      <p:transition spd="med" advTm="162774">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Security</a:t>
            </a:r>
            <a:r>
              <a:rPr lang="en-US" dirty="0" smtClean="0"/>
              <a:t> Applications </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11</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4" y="1502229"/>
            <a:ext cx="3734710" cy="1240971"/>
          </a:xfrm>
        </p:spPr>
        <p:txBody>
          <a:bodyPr/>
          <a:lstStyle/>
          <a:p>
            <a:pPr marL="285750" indent="-285750">
              <a:buFont typeface="Arial" charset="0"/>
              <a:buChar char="•"/>
            </a:pPr>
            <a:r>
              <a:rPr lang="en-US" dirty="0" err="1" smtClean="0"/>
              <a:t>Hyperledger</a:t>
            </a:r>
            <a:r>
              <a:rPr lang="en-US" dirty="0" smtClean="0"/>
              <a:t> </a:t>
            </a:r>
            <a:r>
              <a:rPr lang="en-US" dirty="0" err="1" smtClean="0"/>
              <a:t>Sawtooth</a:t>
            </a:r>
            <a:endParaRPr lang="en-US" dirty="0"/>
          </a:p>
          <a:p>
            <a:pPr marL="285750" indent="-285750">
              <a:buFont typeface="Arial" charset="0"/>
              <a:buChar char="•"/>
            </a:pPr>
            <a:r>
              <a:rPr lang="en-US" dirty="0" smtClean="0"/>
              <a:t>Intel Secure Device Onboard</a:t>
            </a:r>
            <a:endParaRPr lang="en-US" dirty="0"/>
          </a:p>
        </p:txBody>
      </p:sp>
      <p:pic>
        <p:nvPicPr>
          <p:cNvPr id="6" name="Picture 5"/>
          <p:cNvPicPr>
            <a:picLocks noChangeAspect="1"/>
          </p:cNvPicPr>
          <p:nvPr/>
        </p:nvPicPr>
        <p:blipFill>
          <a:blip r:embed="rId2"/>
          <a:stretch>
            <a:fillRect/>
          </a:stretch>
        </p:blipFill>
        <p:spPr>
          <a:xfrm>
            <a:off x="4572002" y="794836"/>
            <a:ext cx="4004501" cy="2674620"/>
          </a:xfrm>
          <a:prstGeom prst="rect">
            <a:avLst/>
          </a:prstGeom>
        </p:spPr>
      </p:pic>
    </p:spTree>
    <p:extLst>
      <p:ext uri="{BB962C8B-B14F-4D97-AF65-F5344CB8AC3E}">
        <p14:creationId xmlns:p14="http://schemas.microsoft.com/office/powerpoint/2010/main" val="19277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3">
                    <a:alpha val="90000"/>
                  </a:schemeClr>
                </a:solidFill>
              </a:rPr>
              <a:t>Hyperledger</a:t>
            </a:r>
            <a:r>
              <a:rPr lang="en-US" dirty="0" smtClean="0">
                <a:solidFill>
                  <a:schemeClr val="accent3">
                    <a:alpha val="90000"/>
                  </a:schemeClr>
                </a:solidFill>
              </a:rPr>
              <a:t> </a:t>
            </a:r>
            <a:r>
              <a:rPr lang="en-US" dirty="0" err="1" smtClean="0"/>
              <a:t>Sawtooth</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12</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3" y="925117"/>
            <a:ext cx="4740551" cy="3487340"/>
          </a:xfrm>
        </p:spPr>
        <p:txBody>
          <a:bodyPr/>
          <a:lstStyle/>
          <a:p>
            <a:pPr marL="285750" indent="-285750">
              <a:buFont typeface="Arial" charset="0"/>
              <a:buChar char="•"/>
            </a:pPr>
            <a:r>
              <a:rPr lang="en-US" dirty="0" smtClean="0"/>
              <a:t>Distributed Ledger a.k.a. </a:t>
            </a:r>
            <a:r>
              <a:rPr lang="en-US" dirty="0" err="1" smtClean="0"/>
              <a:t>Blockchain</a:t>
            </a:r>
            <a:r>
              <a:rPr lang="en-US" dirty="0" smtClean="0"/>
              <a:t> </a:t>
            </a:r>
          </a:p>
          <a:p>
            <a:pPr marL="285750" indent="-285750">
              <a:buFont typeface="Arial" charset="0"/>
              <a:buChar char="•"/>
            </a:pPr>
            <a:r>
              <a:rPr lang="en-US" dirty="0" smtClean="0"/>
              <a:t>Utilizes Intel® SGX</a:t>
            </a:r>
          </a:p>
          <a:p>
            <a:pPr marL="285750" indent="-285750">
              <a:buFont typeface="Arial" charset="0"/>
              <a:buChar char="•"/>
            </a:pPr>
            <a:r>
              <a:rPr lang="en-US" dirty="0" smtClean="0"/>
              <a:t>Uses Proof of Elapsed Time (</a:t>
            </a:r>
            <a:r>
              <a:rPr lang="en-US" dirty="0" err="1" smtClean="0"/>
              <a:t>PoET</a:t>
            </a:r>
            <a:r>
              <a:rPr lang="en-US" dirty="0" smtClean="0"/>
              <a:t>) instead of Proof of Work</a:t>
            </a:r>
          </a:p>
          <a:p>
            <a:pPr marL="285750" indent="-285750">
              <a:buFont typeface="Arial" charset="0"/>
              <a:buChar char="•"/>
            </a:pPr>
            <a:r>
              <a:rPr lang="en-US" dirty="0" smtClean="0"/>
              <a:t>Provides Separate Application Layer</a:t>
            </a:r>
          </a:p>
          <a:p>
            <a:pPr marL="285750" indent="-285750">
              <a:buFont typeface="Arial" charset="0"/>
              <a:buChar char="•"/>
            </a:pPr>
            <a:r>
              <a:rPr lang="en-US" dirty="0" err="1" smtClean="0"/>
              <a:t>Ethereum</a:t>
            </a:r>
            <a:r>
              <a:rPr lang="en-US" dirty="0" smtClean="0"/>
              <a:t> </a:t>
            </a:r>
            <a:r>
              <a:rPr lang="en-US" dirty="0" err="1" smtClean="0"/>
              <a:t>Compatability</a:t>
            </a:r>
            <a:r>
              <a:rPr lang="en-US" dirty="0" smtClean="0"/>
              <a:t> </a:t>
            </a:r>
          </a:p>
          <a:p>
            <a:pPr marL="285750" indent="-285750">
              <a:buFont typeface="Arial" charset="0"/>
              <a:buChar char="•"/>
            </a:pP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4514" y="794836"/>
            <a:ext cx="3587432" cy="3232331"/>
          </a:xfrm>
          <a:prstGeom prst="rect">
            <a:avLst/>
          </a:prstGeom>
        </p:spPr>
      </p:pic>
    </p:spTree>
    <p:extLst>
      <p:ext uri="{BB962C8B-B14F-4D97-AF65-F5344CB8AC3E}">
        <p14:creationId xmlns:p14="http://schemas.microsoft.com/office/powerpoint/2010/main" val="1962408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3">
                    <a:alpha val="90000"/>
                  </a:schemeClr>
                </a:solidFill>
              </a:rPr>
              <a:t>Sawtooth</a:t>
            </a:r>
            <a:r>
              <a:rPr lang="en-US" dirty="0" smtClean="0"/>
              <a:t> use case</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13</a:t>
            </a:fld>
            <a:endParaRPr lang="en-US" sz="1350" kern="1200" dirty="0">
              <a:solidFill>
                <a:prstClr val="white"/>
              </a:solidFill>
              <a:latin typeface="Intel Clear"/>
              <a:ea typeface="+mn-ea"/>
            </a:endParaRPr>
          </a:p>
        </p:txBody>
      </p:sp>
      <p:pic>
        <p:nvPicPr>
          <p:cNvPr id="6" name="Content Placeholder 5"/>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2537105" y="925513"/>
            <a:ext cx="4069790" cy="3487737"/>
          </a:xfrm>
        </p:spPr>
      </p:pic>
    </p:spTree>
    <p:extLst>
      <p:ext uri="{BB962C8B-B14F-4D97-AF65-F5344CB8AC3E}">
        <p14:creationId xmlns:p14="http://schemas.microsoft.com/office/powerpoint/2010/main" val="1213110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3">
                    <a:alpha val="90000"/>
                  </a:schemeClr>
                </a:solidFill>
              </a:rPr>
              <a:t>Sawtooth</a:t>
            </a:r>
            <a:r>
              <a:rPr lang="en-US" dirty="0" smtClean="0"/>
              <a:t> getting started </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14</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3" y="925117"/>
            <a:ext cx="4048220" cy="3487340"/>
          </a:xfrm>
        </p:spPr>
        <p:txBody>
          <a:bodyPr/>
          <a:lstStyle/>
          <a:p>
            <a:pPr marL="285750" indent="-285750">
              <a:buFont typeface="Arial" charset="0"/>
              <a:buChar char="•"/>
            </a:pPr>
            <a:r>
              <a:rPr lang="en-US" dirty="0"/>
              <a:t>https://</a:t>
            </a:r>
            <a:r>
              <a:rPr lang="en-US" dirty="0" err="1"/>
              <a:t>sawtooth.hyperledger.org</a:t>
            </a:r>
            <a:endParaRPr lang="en-US" dirty="0"/>
          </a:p>
          <a:p>
            <a:pPr marL="285750" indent="-285750">
              <a:buFont typeface="Arial" charset="0"/>
              <a:buChar char="•"/>
            </a:pPr>
            <a:r>
              <a:rPr lang="en-US" dirty="0" smtClean="0"/>
              <a:t>SDK: Python, Go, JavaScript, RUST (C++, Java WIP) </a:t>
            </a:r>
          </a:p>
          <a:p>
            <a:pPr marL="285750" indent="-285750">
              <a:buFont typeface="Arial" charset="0"/>
              <a:buChar char="•"/>
            </a:pPr>
            <a:r>
              <a:rPr lang="en-US" dirty="0" smtClean="0"/>
              <a:t>Docker</a:t>
            </a:r>
          </a:p>
          <a:p>
            <a:pPr marL="285750" indent="-285750">
              <a:buFont typeface="Arial" charset="0"/>
              <a:buChar char="•"/>
            </a:pPr>
            <a:r>
              <a:rPr lang="en-US" dirty="0" smtClean="0"/>
              <a:t>Ubuntu 16.04 Package</a:t>
            </a:r>
          </a:p>
          <a:p>
            <a:pPr marL="285750" indent="-285750">
              <a:buFont typeface="Arial" charset="0"/>
              <a:buChar char="•"/>
            </a:pPr>
            <a:r>
              <a:rPr lang="en-US" dirty="0" smtClean="0"/>
              <a:t>AWS Marketplace</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1189" y="1134910"/>
            <a:ext cx="4237156" cy="2834665"/>
          </a:xfrm>
          <a:prstGeom prst="rect">
            <a:avLst/>
          </a:prstGeom>
        </p:spPr>
      </p:pic>
    </p:spTree>
    <p:extLst>
      <p:ext uri="{BB962C8B-B14F-4D97-AF65-F5344CB8AC3E}">
        <p14:creationId xmlns:p14="http://schemas.microsoft.com/office/powerpoint/2010/main" val="428975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Intel®</a:t>
            </a:r>
            <a:r>
              <a:rPr lang="en-US" dirty="0" smtClean="0"/>
              <a:t> SDO</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15</a:t>
            </a:fld>
            <a:endParaRPr lang="en-US" sz="1350" kern="1200" dirty="0">
              <a:solidFill>
                <a:prstClr val="white"/>
              </a:solidFill>
              <a:latin typeface="Intel Clear"/>
              <a:ea typeface="+mn-ea"/>
            </a:endParaRPr>
          </a:p>
        </p:txBody>
      </p:sp>
      <p:pic>
        <p:nvPicPr>
          <p:cNvPr id="6" name="Content Placeholder 5"/>
          <p:cNvPicPr>
            <a:picLocks noGrp="1" noChangeAspect="1"/>
          </p:cNvPicPr>
          <p:nvPr>
            <p:ph sz="quarter" idx="15"/>
          </p:nvPr>
        </p:nvPicPr>
        <p:blipFill>
          <a:blip r:embed="rId2">
            <a:extLst>
              <a:ext uri="{28A0092B-C50C-407E-A947-70E740481C1C}">
                <a14:useLocalDpi xmlns:a14="http://schemas.microsoft.com/office/drawing/2010/main" val="0"/>
              </a:ext>
            </a:extLst>
          </a:blip>
          <a:stretch>
            <a:fillRect/>
          </a:stretch>
        </p:blipFill>
        <p:spPr>
          <a:xfrm>
            <a:off x="4213865" y="1432023"/>
            <a:ext cx="4576175" cy="2159742"/>
          </a:xfrm>
        </p:spPr>
      </p:pic>
      <p:sp>
        <p:nvSpPr>
          <p:cNvPr id="8" name="Content Placeholder 4"/>
          <p:cNvSpPr txBox="1">
            <a:spLocks/>
          </p:cNvSpPr>
          <p:nvPr/>
        </p:nvSpPr>
        <p:spPr>
          <a:xfrm>
            <a:off x="184146" y="1713094"/>
            <a:ext cx="3734710" cy="2491180"/>
          </a:xfrm>
          <a:prstGeom prst="rect">
            <a:avLst/>
          </a:prstGeom>
        </p:spPr>
        <p:txBody>
          <a:bodyPr vert="horz" lIns="91440" tIns="45720" rIns="91440" bIns="45720" rtlCol="0">
            <a:noAutofit/>
          </a:bodyPr>
          <a:lstStyle>
            <a:lvl1pPr marL="0" indent="0" algn="l" defTabSz="914355" rtl="0" eaLnBrk="1" latinLnBrk="0" hangingPunct="1">
              <a:spcBef>
                <a:spcPts val="600"/>
              </a:spcBef>
              <a:buClr>
                <a:schemeClr val="accent2"/>
              </a:buClr>
              <a:buFont typeface="Wingdings" panose="05000000000000000000" pitchFamily="2" charset="2"/>
              <a:buNone/>
              <a:defRPr sz="1800" kern="120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marL="171442" indent="-171442" algn="l" defTabSz="914355" rtl="0" eaLnBrk="1" latinLnBrk="0" hangingPunct="1">
              <a:spcBef>
                <a:spcPts val="600"/>
              </a:spcBef>
              <a:buClr>
                <a:schemeClr val="tx2"/>
              </a:buClr>
              <a:buFont typeface="Wingdings" panose="05000000000000000000" pitchFamily="2" charset="2"/>
              <a:buChar char="§"/>
              <a:defRPr sz="1800" kern="120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marL="347645" indent="-171442" algn="l" defTabSz="914355" rtl="0" eaLnBrk="1" latinLnBrk="0" hangingPunct="1">
              <a:spcBef>
                <a:spcPts val="600"/>
              </a:spcBef>
              <a:buClr>
                <a:schemeClr val="tx2"/>
              </a:buClr>
              <a:buFont typeface="Intel Clear" panose="020B0604020203020204" pitchFamily="34" charset="0"/>
              <a:buChar char="–"/>
              <a:defRPr sz="1800" kern="120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marL="511151" indent="-171442" algn="l" defTabSz="914355" rtl="0" eaLnBrk="1" latinLnBrk="0" hangingPunct="1">
              <a:spcBef>
                <a:spcPts val="600"/>
              </a:spcBef>
              <a:buClr>
                <a:schemeClr val="tx2"/>
              </a:buClr>
              <a:buFont typeface="Intel Clear" panose="020B0604020203020204" pitchFamily="34" charset="0"/>
              <a:buChar char="–"/>
              <a:defRPr sz="1600" kern="120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marL="688941" indent="-168267" algn="l" defTabSz="914355" rtl="0" eaLnBrk="1" latinLnBrk="0" hangingPunct="1">
              <a:spcBef>
                <a:spcPts val="600"/>
              </a:spcBef>
              <a:buClr>
                <a:schemeClr val="tx2"/>
              </a:buClr>
              <a:buFont typeface="Intel Clear" panose="020B0604020203020204" pitchFamily="34" charset="0"/>
              <a:buChar char="–"/>
              <a:defRPr sz="1400" kern="120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vl6pPr marL="2514474"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52"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29"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06" indent="-228588" algn="l" defTabSz="91435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indent="-285750">
              <a:buFont typeface="Arial" charset="0"/>
              <a:buChar char="•"/>
            </a:pPr>
            <a:r>
              <a:rPr lang="en-US" dirty="0" smtClean="0"/>
              <a:t>EPID</a:t>
            </a:r>
          </a:p>
          <a:p>
            <a:pPr marL="285750" indent="-285750">
              <a:buFont typeface="Arial" charset="0"/>
              <a:buChar char="•"/>
            </a:pPr>
            <a:r>
              <a:rPr lang="en-US" dirty="0" smtClean="0"/>
              <a:t>Zero Touch Onboarding Service</a:t>
            </a:r>
          </a:p>
          <a:p>
            <a:pPr marL="285750" indent="-285750">
              <a:buFont typeface="Arial" charset="0"/>
              <a:buChar char="•"/>
            </a:pPr>
            <a:r>
              <a:rPr lang="en-US" dirty="0" smtClean="0"/>
              <a:t>Automatically Discover and Provision Device in Field</a:t>
            </a:r>
          </a:p>
          <a:p>
            <a:pPr marL="285750" indent="-285750">
              <a:buFont typeface="Arial" charset="0"/>
              <a:buChar char="•"/>
            </a:pPr>
            <a:r>
              <a:rPr lang="en-US" dirty="0" smtClean="0"/>
              <a:t>Secure and Scalable </a:t>
            </a:r>
          </a:p>
          <a:p>
            <a:pPr marL="285750" indent="-285750">
              <a:buFont typeface="Arial" charset="0"/>
              <a:buChar char="•"/>
            </a:pPr>
            <a:endParaRPr lang="en-US" dirty="0" smtClean="0"/>
          </a:p>
        </p:txBody>
      </p:sp>
    </p:spTree>
    <p:extLst>
      <p:ext uri="{BB962C8B-B14F-4D97-AF65-F5344CB8AC3E}">
        <p14:creationId xmlns:p14="http://schemas.microsoft.com/office/powerpoint/2010/main" val="753799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16</a:t>
            </a:fld>
            <a:endParaRPr lang="en-US" sz="1350" kern="1200" dirty="0">
              <a:solidFill>
                <a:prstClr val="white"/>
              </a:solidFill>
              <a:latin typeface="Intel Clear"/>
              <a:ea typeface="+mn-ea"/>
            </a:endParaRPr>
          </a:p>
        </p:txBody>
      </p:sp>
      <p:pic>
        <p:nvPicPr>
          <p:cNvPr id="3" name="Picture 2"/>
          <p:cNvPicPr>
            <a:picLocks noChangeAspect="1"/>
          </p:cNvPicPr>
          <p:nvPr/>
        </p:nvPicPr>
        <p:blipFill>
          <a:blip r:embed="rId3"/>
          <a:stretch>
            <a:fillRect/>
          </a:stretch>
        </p:blipFill>
        <p:spPr>
          <a:xfrm>
            <a:off x="-4129" y="-108856"/>
            <a:ext cx="9168268" cy="5321282"/>
          </a:xfrm>
          <a:prstGeom prst="rect">
            <a:avLst/>
          </a:prstGeom>
        </p:spPr>
      </p:pic>
      <p:sp>
        <p:nvSpPr>
          <p:cNvPr id="4" name="Title 2"/>
          <p:cNvSpPr txBox="1">
            <a:spLocks/>
          </p:cNvSpPr>
          <p:nvPr/>
        </p:nvSpPr>
        <p:spPr>
          <a:xfrm>
            <a:off x="125526" y="0"/>
            <a:ext cx="8228012" cy="868680"/>
          </a:xfrm>
          <a:prstGeom prst="rect">
            <a:avLst/>
          </a:prstGeom>
        </p:spPr>
        <p:txBody>
          <a:bodyPr/>
          <a:lstStyle>
            <a:lvl1pPr algn="l" defTabSz="914355" rtl="0" eaLnBrk="1" latinLnBrk="0" hangingPunct="1">
              <a:lnSpc>
                <a:spcPct val="70000"/>
              </a:lnSpc>
              <a:spcBef>
                <a:spcPct val="0"/>
              </a:spcBef>
              <a:buNone/>
              <a:defRPr sz="4400" b="0" kern="1200">
                <a:solidFill>
                  <a:schemeClr val="tx2"/>
                </a:solidFill>
                <a:latin typeface="+mj-lt"/>
                <a:ea typeface="+mj-ea"/>
                <a:cs typeface="+mj-cs"/>
              </a:defRPr>
            </a:lvl1pPr>
          </a:lstStyle>
          <a:p>
            <a:r>
              <a:rPr lang="en-US" dirty="0" smtClean="0">
                <a:solidFill>
                  <a:schemeClr val="accent3"/>
                </a:solidFill>
              </a:rPr>
              <a:t>Intel® SDO </a:t>
            </a:r>
            <a:r>
              <a:rPr lang="en-US" dirty="0" smtClean="0">
                <a:solidFill>
                  <a:schemeClr val="tx1"/>
                </a:solidFill>
              </a:rPr>
              <a:t>- Use Case Flow</a:t>
            </a:r>
            <a:endParaRPr lang="en-US" dirty="0">
              <a:solidFill>
                <a:schemeClr val="tx1"/>
              </a:solidFill>
            </a:endParaRPr>
          </a:p>
        </p:txBody>
      </p:sp>
    </p:spTree>
    <p:extLst>
      <p:ext uri="{BB962C8B-B14F-4D97-AF65-F5344CB8AC3E}">
        <p14:creationId xmlns:p14="http://schemas.microsoft.com/office/powerpoint/2010/main" val="709823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Security</a:t>
            </a:r>
            <a:r>
              <a:rPr lang="en-US" dirty="0" smtClean="0"/>
              <a:t> Further Reading</a:t>
            </a:r>
            <a:endParaRPr lang="en-US" dirty="0"/>
          </a:p>
        </p:txBody>
      </p:sp>
      <p:sp>
        <p:nvSpPr>
          <p:cNvPr id="5" name="Text Placeholder 4"/>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cs typeface="+mn-cs"/>
              </a:rPr>
              <a:pPr eaLnBrk="0" fontAlgn="base" hangingPunct="0">
                <a:spcBef>
                  <a:spcPct val="50000"/>
                </a:spcBef>
                <a:spcAft>
                  <a:spcPct val="0"/>
                </a:spcAft>
              </a:pPr>
              <a:t>17</a:t>
            </a:fld>
            <a:endParaRPr lang="en-US" sz="1350" kern="1200" dirty="0">
              <a:solidFill>
                <a:prstClr val="white"/>
              </a:solidFill>
              <a:latin typeface="Intel Clear"/>
              <a:ea typeface="+mn-ea"/>
              <a:cs typeface="+mn-cs"/>
            </a:endParaRPr>
          </a:p>
        </p:txBody>
      </p:sp>
      <p:sp>
        <p:nvSpPr>
          <p:cNvPr id="6" name="Content Placeholder 5"/>
          <p:cNvSpPr>
            <a:spLocks noGrp="1"/>
          </p:cNvSpPr>
          <p:nvPr>
            <p:ph sz="quarter" idx="15"/>
          </p:nvPr>
        </p:nvSpPr>
        <p:spPr/>
        <p:txBody>
          <a:bodyPr/>
          <a:lstStyle/>
          <a:p>
            <a:pPr marL="285750" indent="-285750">
              <a:buFont typeface="Arial" panose="020B0604020202020204" pitchFamily="34" charset="0"/>
              <a:buChar char="•"/>
            </a:pPr>
            <a:r>
              <a:rPr lang="en-US" dirty="0" smtClean="0">
                <a:hlinkClick r:id="rId3"/>
              </a:rPr>
              <a:t>Hardware </a:t>
            </a:r>
            <a:r>
              <a:rPr lang="en-US" dirty="0">
                <a:hlinkClick r:id="rId3"/>
              </a:rPr>
              <a:t>Based Security Technologies Land Page</a:t>
            </a:r>
          </a:p>
          <a:p>
            <a:pPr marL="285750" indent="-285750">
              <a:buFont typeface="Arial" panose="020B0604020202020204" pitchFamily="34" charset="0"/>
              <a:buChar char="•"/>
            </a:pPr>
            <a:r>
              <a:rPr lang="en-US" dirty="0" smtClean="0"/>
              <a:t>Practical UEFI Secure Boot - </a:t>
            </a:r>
            <a:r>
              <a:rPr lang="en-US" dirty="0" smtClean="0">
                <a:hlinkClick r:id="rId4"/>
              </a:rPr>
              <a:t>Part 1</a:t>
            </a:r>
            <a:r>
              <a:rPr lang="en-US" dirty="0"/>
              <a:t>, </a:t>
            </a:r>
            <a:r>
              <a:rPr lang="en-US" dirty="0" smtClean="0">
                <a:hlinkClick r:id="rId5"/>
              </a:rPr>
              <a:t>Part 2</a:t>
            </a:r>
            <a:r>
              <a:rPr lang="en-US" dirty="0"/>
              <a:t>, </a:t>
            </a:r>
            <a:r>
              <a:rPr lang="en-US" dirty="0" smtClean="0">
                <a:hlinkClick r:id="rId6"/>
              </a:rPr>
              <a:t>Part 3</a:t>
            </a:r>
            <a:endParaRPr lang="en-US" dirty="0" smtClean="0"/>
          </a:p>
          <a:p>
            <a:pPr marL="285750" indent="-285750">
              <a:buFont typeface="Arial" panose="020B0604020202020204" pitchFamily="34" charset="0"/>
              <a:buChar char="•"/>
            </a:pPr>
            <a:r>
              <a:rPr lang="en-US" dirty="0" smtClean="0">
                <a:hlinkClick r:id="rId7"/>
              </a:rPr>
              <a:t>Intel</a:t>
            </a:r>
            <a:r>
              <a:rPr lang="en-US" dirty="0">
                <a:hlinkClick r:id="rId7"/>
              </a:rPr>
              <a:t>® Identity Protection Technology (Intel® IPT)</a:t>
            </a:r>
            <a:endParaRPr lang="en-US" dirty="0"/>
          </a:p>
          <a:p>
            <a:pPr marL="285750" indent="-285750">
              <a:buFont typeface="Arial" panose="020B0604020202020204" pitchFamily="34" charset="0"/>
              <a:buChar char="•"/>
            </a:pPr>
            <a:r>
              <a:rPr lang="en-US" dirty="0">
                <a:hlinkClick r:id="rId8"/>
              </a:rPr>
              <a:t>Intel® Data Protection Technology with AES-NI and Secure Key</a:t>
            </a:r>
            <a:endParaRPr lang="en-US" dirty="0"/>
          </a:p>
          <a:p>
            <a:pPr marL="285750" indent="-285750">
              <a:buFont typeface="Arial" panose="020B0604020202020204" pitchFamily="34" charset="0"/>
              <a:buChar char="•"/>
            </a:pPr>
            <a:r>
              <a:rPr lang="en-US" dirty="0"/>
              <a:t>Intel® Trusted Execution Technology (Intel® TXT) </a:t>
            </a:r>
          </a:p>
          <a:p>
            <a:pPr marL="285750" indent="-285750">
              <a:buFont typeface="Arial" panose="020B0604020202020204" pitchFamily="34" charset="0"/>
              <a:buChar char="•"/>
            </a:pPr>
            <a:r>
              <a:rPr lang="en-US" dirty="0"/>
              <a:t>Hardware-Assisted Intel® Virtualization </a:t>
            </a:r>
            <a:r>
              <a:rPr lang="en-US" dirty="0" smtClean="0"/>
              <a:t>Technology</a:t>
            </a:r>
          </a:p>
          <a:p>
            <a:pPr marL="285750" indent="-285750">
              <a:buFont typeface="Arial" panose="020B0604020202020204" pitchFamily="34" charset="0"/>
              <a:buChar char="•"/>
            </a:pPr>
            <a:r>
              <a:rPr lang="en-US" dirty="0" smtClean="0">
                <a:hlinkClick r:id="rId9"/>
              </a:rPr>
              <a:t>Intel® SGX Code Samples</a:t>
            </a:r>
            <a:r>
              <a:rPr lang="en-US" dirty="0" smtClean="0"/>
              <a:t> </a:t>
            </a:r>
          </a:p>
          <a:p>
            <a:pPr marL="285750" indent="-285750">
              <a:buFont typeface="Arial" panose="020B0604020202020204" pitchFamily="34" charset="0"/>
              <a:buChar char="•"/>
            </a:pPr>
            <a:endParaRPr lang="en-US" dirty="0" smtClean="0"/>
          </a:p>
        </p:txBody>
      </p:sp>
    </p:spTree>
    <p:extLst>
      <p:ext uri="{BB962C8B-B14F-4D97-AF65-F5344CB8AC3E}">
        <p14:creationId xmlns:p14="http://schemas.microsoft.com/office/powerpoint/2010/main" val="76714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Tree>
    <p:extLst>
      <p:ext uri="{BB962C8B-B14F-4D97-AF65-F5344CB8AC3E}">
        <p14:creationId xmlns:p14="http://schemas.microsoft.com/office/powerpoint/2010/main" val="110474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chemeClr val="accent3">
                    <a:alpha val="90000"/>
                  </a:schemeClr>
                </a:solidFill>
              </a:rPr>
              <a:t>LEGAL</a:t>
            </a:r>
            <a:r>
              <a:rPr lang="en-US" dirty="0" smtClean="0"/>
              <a:t> NOTICE</a:t>
            </a:r>
            <a:endParaRPr lang="en-US" dirty="0"/>
          </a:p>
        </p:txBody>
      </p:sp>
      <p:sp>
        <p:nvSpPr>
          <p:cNvPr id="5" name="Text Placeholder 4"/>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2</a:t>
            </a:fld>
            <a:endParaRPr lang="en-US" dirty="0">
              <a:solidFill>
                <a:prstClr val="white"/>
              </a:solidFill>
            </a:endParaRPr>
          </a:p>
        </p:txBody>
      </p:sp>
      <p:sp>
        <p:nvSpPr>
          <p:cNvPr id="3" name="Rectangle 2"/>
          <p:cNvSpPr/>
          <p:nvPr/>
        </p:nvSpPr>
        <p:spPr>
          <a:xfrm>
            <a:off x="353963" y="864356"/>
            <a:ext cx="8494382" cy="3162404"/>
          </a:xfrm>
          <a:prstGeom prst="rect">
            <a:avLst/>
          </a:prstGeom>
        </p:spPr>
        <p:txBody>
          <a:bodyPr wrap="square">
            <a:spAutoFit/>
          </a:bodyPr>
          <a:lstStyle/>
          <a:p>
            <a:r>
              <a:rPr lang="en-US" sz="1050" kern="1200" dirty="0">
                <a:solidFill>
                  <a:prstClr val="white"/>
                </a:solidFill>
                <a:latin typeface="Intel Clear"/>
                <a:ea typeface="+mn-ea"/>
                <a:cs typeface="+mn-cs"/>
              </a:rPr>
              <a:t>Intel technologies’ features and benefits depend on system configuration and may require enabled hardware, software or service activation. Performance varies depending on system configuration. No computer system can be absolutely secure. Check with your system manufacturer or retailer or learn more at </a:t>
            </a:r>
            <a:r>
              <a:rPr lang="en-US" sz="1050" kern="1200" dirty="0">
                <a:solidFill>
                  <a:prstClr val="white"/>
                </a:solidFill>
                <a:latin typeface="Intel Clear"/>
                <a:ea typeface="+mn-ea"/>
                <a:cs typeface="+mn-cs"/>
                <a:hlinkClick r:id="rId2"/>
              </a:rPr>
              <a:t>www.intel.com</a:t>
            </a:r>
            <a:r>
              <a:rPr lang="en-US" sz="1050" kern="1200" dirty="0">
                <a:solidFill>
                  <a:prstClr val="white"/>
                </a:solidFill>
                <a:latin typeface="Intel Clear"/>
                <a:ea typeface="+mn-ea"/>
                <a:cs typeface="+mn-cs"/>
              </a:rPr>
              <a:t>.</a:t>
            </a:r>
          </a:p>
          <a:p>
            <a:r>
              <a:rPr lang="en-US" sz="1050" kern="1200" dirty="0">
                <a:solidFill>
                  <a:prstClr val="white"/>
                </a:solidFill>
                <a:latin typeface="Intel Clear"/>
                <a:ea typeface="+mn-ea"/>
                <a:cs typeface="+mn-cs"/>
              </a:rPr>
              <a:t>Performance estimates were obtained prior to implementation of recent software patches and firmware updates intended to address exploits referred to as "</a:t>
            </a:r>
            <a:r>
              <a:rPr lang="en-US" sz="1050" kern="1200" dirty="0" err="1">
                <a:solidFill>
                  <a:prstClr val="white"/>
                </a:solidFill>
                <a:latin typeface="Intel Clear"/>
                <a:ea typeface="+mn-ea"/>
                <a:cs typeface="+mn-cs"/>
              </a:rPr>
              <a:t>Spectre</a:t>
            </a:r>
            <a:r>
              <a:rPr lang="en-US" sz="1050" kern="1200" dirty="0">
                <a:solidFill>
                  <a:prstClr val="white"/>
                </a:solidFill>
                <a:latin typeface="Intel Clear"/>
                <a:ea typeface="+mn-ea"/>
                <a:cs typeface="+mn-cs"/>
              </a:rPr>
              <a:t>" and "Meltdown."  Implementation of these updates may make these results inapplicable to your device or system.</a:t>
            </a:r>
          </a:p>
          <a:p>
            <a:r>
              <a:rPr lang="en-US" sz="1050" kern="1200" dirty="0">
                <a:solidFill>
                  <a:prstClr val="white"/>
                </a:solidFill>
                <a:latin typeface="Intel Clear"/>
                <a:ea typeface="+mn-ea"/>
                <a:cs typeface="+mn-cs"/>
              </a:rPr>
              <a:t>Cost reduction scenarios described are intended as examples of how a given Intel-based product, in the specified circumstances and configurations, may affect future costs and provide cost savings. Circumstances will vary. Intel does not guarantee any costs or cost reduction.</a:t>
            </a:r>
          </a:p>
          <a:p>
            <a:r>
              <a:rPr lang="en-US" sz="1050" kern="1200" dirty="0">
                <a:solidFill>
                  <a:prstClr val="white"/>
                </a:solidFill>
                <a:latin typeface="Intel Clear"/>
                <a:ea typeface="+mn-ea"/>
                <a:cs typeface="+mn-cs"/>
              </a:rPr>
              <a:t>This document contains information on products, services and/or processes in development. All information provided here is subject to change without notice. Contact your Intel representative to obtain the latest forecast, schedule, specifications and roadmaps.</a:t>
            </a:r>
          </a:p>
          <a:p>
            <a:r>
              <a:rPr lang="en-US" sz="1050" kern="1200" dirty="0">
                <a:solidFill>
                  <a:prstClr val="white"/>
                </a:solidFill>
                <a:latin typeface="Intel Clear"/>
                <a:ea typeface="+mn-ea"/>
                <a:cs typeface="+mn-cs"/>
              </a:rPr>
              <a:t>Any forecasts of goods and services needed for Intel’s operations are provided for discussion purposes only. Intel will have no liability to make any purchase in connection with forecasts published in this document.</a:t>
            </a:r>
          </a:p>
          <a:p>
            <a:r>
              <a:rPr lang="en-US" sz="1050" kern="1200" dirty="0">
                <a:solidFill>
                  <a:prstClr val="white"/>
                </a:solidFill>
                <a:latin typeface="Intel Clear"/>
                <a:ea typeface="+mn-ea"/>
                <a:cs typeface="+mn-cs"/>
              </a:rPr>
              <a:t>ARDUINO 101 and the ARDUINO infinity logo are trademarks or registered trademarks of Arduino, LLC.</a:t>
            </a:r>
          </a:p>
          <a:p>
            <a:r>
              <a:rPr lang="en-US" sz="1050" kern="1200" dirty="0">
                <a:solidFill>
                  <a:prstClr val="white"/>
                </a:solidFill>
                <a:latin typeface="Intel Clear"/>
                <a:ea typeface="+mn-ea"/>
                <a:cs typeface="+mn-cs"/>
              </a:rPr>
              <a:t>Altera, </a:t>
            </a:r>
            <a:r>
              <a:rPr lang="en-US" sz="1050" kern="1200" dirty="0" err="1">
                <a:solidFill>
                  <a:prstClr val="white"/>
                </a:solidFill>
                <a:latin typeface="Intel Clear"/>
                <a:ea typeface="+mn-ea"/>
                <a:cs typeface="+mn-cs"/>
              </a:rPr>
              <a:t>Arria</a:t>
            </a:r>
            <a:r>
              <a:rPr lang="en-US" sz="1050" kern="1200" dirty="0">
                <a:solidFill>
                  <a:prstClr val="white"/>
                </a:solidFill>
                <a:latin typeface="Intel Clear"/>
                <a:ea typeface="+mn-ea"/>
                <a:cs typeface="+mn-cs"/>
              </a:rPr>
              <a:t>, the </a:t>
            </a:r>
            <a:r>
              <a:rPr lang="en-US" sz="1050" kern="1200" dirty="0" err="1">
                <a:solidFill>
                  <a:prstClr val="white"/>
                </a:solidFill>
                <a:latin typeface="Intel Clear"/>
                <a:ea typeface="+mn-ea"/>
                <a:cs typeface="+mn-cs"/>
              </a:rPr>
              <a:t>Arria</a:t>
            </a:r>
            <a:r>
              <a:rPr lang="en-US" sz="1050" kern="1200" dirty="0">
                <a:solidFill>
                  <a:prstClr val="white"/>
                </a:solidFill>
                <a:latin typeface="Intel Clear"/>
                <a:ea typeface="+mn-ea"/>
                <a:cs typeface="+mn-cs"/>
              </a:rPr>
              <a:t> logo, Intel, the Intel logo, Intel Atom, Intel Core, Intel </a:t>
            </a:r>
            <a:r>
              <a:rPr lang="en-US" sz="1050" kern="1200" dirty="0" err="1">
                <a:solidFill>
                  <a:prstClr val="white"/>
                </a:solidFill>
                <a:latin typeface="Intel Clear"/>
                <a:ea typeface="+mn-ea"/>
                <a:cs typeface="+mn-cs"/>
              </a:rPr>
              <a:t>Nervana</a:t>
            </a:r>
            <a:r>
              <a:rPr lang="en-US" sz="1050" kern="1200" dirty="0">
                <a:solidFill>
                  <a:prstClr val="white"/>
                </a:solidFill>
                <a:latin typeface="Intel Clear"/>
                <a:ea typeface="+mn-ea"/>
                <a:cs typeface="+mn-cs"/>
              </a:rPr>
              <a:t>, Intel Xeon Phi, </a:t>
            </a:r>
            <a:r>
              <a:rPr lang="en-US" sz="1050" kern="1200" dirty="0" err="1">
                <a:solidFill>
                  <a:prstClr val="white"/>
                </a:solidFill>
                <a:latin typeface="Intel Clear"/>
                <a:ea typeface="+mn-ea"/>
                <a:cs typeface="+mn-cs"/>
              </a:rPr>
              <a:t>Movidius</a:t>
            </a:r>
            <a:r>
              <a:rPr lang="en-US" sz="1050" kern="1200" dirty="0">
                <a:solidFill>
                  <a:prstClr val="white"/>
                </a:solidFill>
                <a:latin typeface="Intel Clear"/>
                <a:ea typeface="+mn-ea"/>
                <a:cs typeface="+mn-cs"/>
              </a:rPr>
              <a:t>, Saffron and Xeon are trademarks of Intel Corporation or its subsidiaries in the U.S. and/or other countries. </a:t>
            </a:r>
          </a:p>
          <a:p>
            <a:r>
              <a:rPr lang="en-US" sz="1050" kern="1200" dirty="0">
                <a:solidFill>
                  <a:prstClr val="white"/>
                </a:solidFill>
                <a:latin typeface="Intel Clear"/>
                <a:ea typeface="+mn-ea"/>
                <a:cs typeface="+mn-cs"/>
              </a:rPr>
              <a:t>*Other names and brands may be claimed as the property of others. </a:t>
            </a:r>
          </a:p>
          <a:p>
            <a:endParaRPr lang="en-US" sz="1050" kern="1200" dirty="0">
              <a:solidFill>
                <a:prstClr val="white"/>
              </a:solidFill>
              <a:latin typeface="Intel Clear"/>
              <a:ea typeface="+mn-ea"/>
              <a:cs typeface="+mn-cs"/>
            </a:endParaRPr>
          </a:p>
          <a:p>
            <a:r>
              <a:rPr lang="en-US" sz="1050" kern="1200" dirty="0">
                <a:solidFill>
                  <a:prstClr val="white"/>
                </a:solidFill>
                <a:latin typeface="Intel Clear"/>
                <a:ea typeface="+mn-ea"/>
                <a:cs typeface="+mn-cs"/>
              </a:rPr>
              <a:t>Copyright 2018 Intel Corporation. </a:t>
            </a:r>
          </a:p>
        </p:txBody>
      </p:sp>
    </p:spTree>
    <p:extLst>
      <p:ext uri="{BB962C8B-B14F-4D97-AF65-F5344CB8AC3E}">
        <p14:creationId xmlns:p14="http://schemas.microsoft.com/office/powerpoint/2010/main" val="3199024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4" name="Title 3"/>
          <p:cNvSpPr>
            <a:spLocks noGrp="1"/>
          </p:cNvSpPr>
          <p:nvPr>
            <p:ph type="title"/>
          </p:nvPr>
        </p:nvSpPr>
        <p:spPr>
          <a:xfrm>
            <a:off x="353964" y="228527"/>
            <a:ext cx="8436076" cy="566309"/>
          </a:xfrm>
        </p:spPr>
        <p:txBody>
          <a:bodyPr/>
          <a:lstStyle/>
          <a:p>
            <a:r>
              <a:rPr lang="en-US" dirty="0">
                <a:solidFill>
                  <a:srgbClr val="F3D54E">
                    <a:alpha val="90000"/>
                  </a:srgbClr>
                </a:solidFill>
                <a:sym typeface="Roboto"/>
              </a:rPr>
              <a:t>Security</a:t>
            </a:r>
            <a:r>
              <a:rPr lang="en-US" dirty="0">
                <a:solidFill>
                  <a:schemeClr val="lt1"/>
                </a:solidFill>
                <a:ea typeface="Roboto"/>
                <a:cs typeface="Roboto"/>
                <a:sym typeface="Roboto"/>
              </a:rPr>
              <a:t> Is Critical</a:t>
            </a:r>
            <a:endParaRPr lang="en-US" dirty="0"/>
          </a:p>
        </p:txBody>
      </p:sp>
      <p:sp>
        <p:nvSpPr>
          <p:cNvPr id="5" name="Text Placeholder 4"/>
          <p:cNvSpPr>
            <a:spLocks noGrp="1"/>
          </p:cNvSpPr>
          <p:nvPr>
            <p:ph type="body" sz="quarter" idx="13"/>
          </p:nvPr>
        </p:nvSpPr>
        <p:spPr/>
        <p:txBody>
          <a:bodyPr/>
          <a:lstStyle/>
          <a:p>
            <a:endParaRPr lang="en-US"/>
          </a:p>
        </p:txBody>
      </p:sp>
      <p:sp>
        <p:nvSpPr>
          <p:cNvPr id="121" name="Shape 121"/>
          <p:cNvSpPr txBox="1">
            <a:spLocks noGrp="1"/>
          </p:cNvSpPr>
          <p:nvPr>
            <p:ph type="sldNum" sz="quarter" idx="14"/>
          </p:nvPr>
        </p:nvSpPr>
        <p:spPr>
          <a:prstGeom prst="rect">
            <a:avLst/>
          </a:prstGeom>
          <a:noFill/>
          <a:ln>
            <a:noFill/>
          </a:ln>
        </p:spPr>
        <p:txBody>
          <a:bodyPr wrap="square" lIns="0" tIns="0" rIns="0" bIns="0" anchor="ctr" anchorCtr="0">
            <a:noAutofit/>
          </a:bodyPr>
          <a:lstStyle/>
          <a:p>
            <a:pPr lvl="0" rtl="0">
              <a:spcBef>
                <a:spcPts val="0"/>
              </a:spcBef>
              <a:buClr>
                <a:srgbClr val="000000"/>
              </a:buClr>
              <a:buSzPct val="25000"/>
              <a:buFont typeface="Arial"/>
              <a:buNone/>
            </a:pPr>
            <a:fld id="{00000000-1234-1234-1234-123412341234}" type="slidenum">
              <a:rPr lang="en-US"/>
              <a:t>3</a:t>
            </a:fld>
            <a:endParaRPr lang="en-US"/>
          </a:p>
        </p:txBody>
      </p:sp>
      <p:sp>
        <p:nvSpPr>
          <p:cNvPr id="3" name="Rectangle 2"/>
          <p:cNvSpPr/>
          <p:nvPr/>
        </p:nvSpPr>
        <p:spPr>
          <a:xfrm>
            <a:off x="1305384" y="1702676"/>
            <a:ext cx="6309360" cy="1569660"/>
          </a:xfrm>
          <a:prstGeom prst="rect">
            <a:avLst/>
          </a:prstGeom>
        </p:spPr>
        <p:txBody>
          <a:bodyPr wrap="square">
            <a:spAutoFit/>
          </a:bodyPr>
          <a:lstStyle/>
          <a:p>
            <a:pPr lvl="0">
              <a:buClr>
                <a:srgbClr val="003C71"/>
              </a:buClr>
              <a:buSzPct val="25000"/>
            </a:pPr>
            <a:r>
              <a:rPr lang="en-US" sz="2400" i="1" dirty="0">
                <a:solidFill>
                  <a:schemeClr val="tx1"/>
                </a:solidFill>
              </a:rPr>
              <a:t>"It takes 20 years to build a reputation and </a:t>
            </a:r>
            <a:r>
              <a:rPr lang="en-US" sz="2400" b="1" i="1" dirty="0">
                <a:solidFill>
                  <a:schemeClr val="tx1"/>
                </a:solidFill>
              </a:rPr>
              <a:t>five minutes to ruin it</a:t>
            </a:r>
            <a:r>
              <a:rPr lang="en-US" sz="2400" i="1" dirty="0">
                <a:solidFill>
                  <a:schemeClr val="tx1"/>
                </a:solidFill>
              </a:rPr>
              <a:t>. If you think about that, you'll do things differently.“</a:t>
            </a:r>
          </a:p>
          <a:p>
            <a:pPr lvl="0" algn="r">
              <a:buClr>
                <a:schemeClr val="dk2"/>
              </a:buClr>
              <a:buSzPct val="25000"/>
            </a:pPr>
            <a:r>
              <a:rPr lang="en-US" sz="2400" i="1" dirty="0">
                <a:solidFill>
                  <a:schemeClr val="tx1"/>
                </a:solidFill>
              </a:rPr>
              <a:t>—Warren Buffet on Target Corp</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353964" y="228527"/>
            <a:ext cx="8436076" cy="544765"/>
          </a:xfrm>
        </p:spPr>
        <p:txBody>
          <a:bodyPr/>
          <a:lstStyle/>
          <a:p>
            <a:r>
              <a:rPr lang="en-US" sz="4200" dirty="0">
                <a:solidFill>
                  <a:srgbClr val="F3D54E">
                    <a:alpha val="90000"/>
                  </a:srgbClr>
                </a:solidFill>
              </a:rPr>
              <a:t>Intel® Platform Trust </a:t>
            </a:r>
            <a:r>
              <a:rPr lang="en-US" sz="4200" dirty="0" smtClean="0">
                <a:solidFill>
                  <a:srgbClr val="F3D54E">
                    <a:alpha val="90000"/>
                  </a:srgbClr>
                </a:solidFill>
              </a:rPr>
              <a:t>Technology: </a:t>
            </a:r>
            <a:r>
              <a:rPr lang="en-US" sz="4200" dirty="0" smtClean="0"/>
              <a:t>Protected </a:t>
            </a:r>
            <a:r>
              <a:rPr lang="en-US" sz="4200" dirty="0"/>
              <a:t>Storage</a:t>
            </a:r>
          </a:p>
        </p:txBody>
      </p:sp>
      <p:sp>
        <p:nvSpPr>
          <p:cNvPr id="2" name="Text Placeholder 1"/>
          <p:cNvSpPr>
            <a:spLocks noGrp="1"/>
          </p:cNvSpPr>
          <p:nvPr>
            <p:ph type="body" sz="quarter" idx="13"/>
          </p:nvPr>
        </p:nvSpPr>
        <p:spPr/>
        <p:txBody>
          <a:bodyPr/>
          <a:lstStyle/>
          <a:p>
            <a:endParaRPr lang="en-US"/>
          </a:p>
        </p:txBody>
      </p:sp>
      <p:sp>
        <p:nvSpPr>
          <p:cNvPr id="12" name="Slide Number Placeholder 11"/>
          <p:cNvSpPr>
            <a:spLocks noGrp="1"/>
          </p:cNvSpPr>
          <p:nvPr>
            <p:ph type="sldNum" sz="quarter" idx="14"/>
          </p:nvPr>
        </p:nvSpPr>
        <p:spPr/>
        <p:txBody>
          <a:bodyPr/>
          <a:lstStyle/>
          <a:p>
            <a:fld id="{EE2556C5-CE8C-6547-B838-EA80C61A4AF7}" type="slidenum">
              <a:rPr lang="en-US" smtClean="0"/>
              <a:pPr/>
              <a:t>4</a:t>
            </a:fld>
            <a:endParaRPr lang="en-US" dirty="0"/>
          </a:p>
        </p:txBody>
      </p:sp>
      <p:sp>
        <p:nvSpPr>
          <p:cNvPr id="7" name="Content Placeholder 6"/>
          <p:cNvSpPr>
            <a:spLocks noGrp="1"/>
          </p:cNvSpPr>
          <p:nvPr>
            <p:ph sz="quarter" idx="15"/>
          </p:nvPr>
        </p:nvSpPr>
        <p:spPr>
          <a:xfrm>
            <a:off x="353963" y="880025"/>
            <a:ext cx="8436422" cy="3532432"/>
          </a:xfrm>
        </p:spPr>
        <p:txBody>
          <a:bodyPr/>
          <a:lstStyle/>
          <a:p>
            <a:pPr>
              <a:lnSpc>
                <a:spcPct val="90000"/>
              </a:lnSpc>
              <a:spcBef>
                <a:spcPts val="600"/>
              </a:spcBef>
            </a:pPr>
            <a:r>
              <a:rPr lang="en-US" sz="1400" dirty="0" smtClean="0">
                <a:latin typeface="+mn-lt"/>
              </a:rPr>
              <a:t>Intel® PTT is a hardware TPM 2.0 implementation for credential storage and key management across Atom, Core and Xeon. </a:t>
            </a:r>
            <a:r>
              <a:rPr lang="en-US" sz="1400" b="1" dirty="0" smtClean="0">
                <a:latin typeface="+mn-lt"/>
              </a:rPr>
              <a:t>Benefits:</a:t>
            </a:r>
          </a:p>
          <a:p>
            <a:pPr lvl="1">
              <a:lnSpc>
                <a:spcPct val="90000"/>
              </a:lnSpc>
              <a:spcBef>
                <a:spcPts val="600"/>
              </a:spcBef>
            </a:pPr>
            <a:r>
              <a:rPr lang="en-US" sz="1400" dirty="0" smtClean="0">
                <a:latin typeface="+mn-lt"/>
              </a:rPr>
              <a:t>A secure trust element to meet requirements for TPM 2.0 and Measured Boot for systems on which TPM 2.0 is required. </a:t>
            </a:r>
          </a:p>
          <a:p>
            <a:pPr lvl="1">
              <a:lnSpc>
                <a:spcPct val="90000"/>
              </a:lnSpc>
              <a:spcBef>
                <a:spcPts val="600"/>
              </a:spcBef>
            </a:pPr>
            <a:r>
              <a:rPr lang="en-US" sz="1400" dirty="0" smtClean="0">
                <a:latin typeface="+mn-lt"/>
              </a:rPr>
              <a:t>Integrated solution</a:t>
            </a:r>
          </a:p>
          <a:p>
            <a:pPr lvl="1">
              <a:lnSpc>
                <a:spcPct val="90000"/>
              </a:lnSpc>
              <a:spcBef>
                <a:spcPts val="600"/>
              </a:spcBef>
            </a:pPr>
            <a:r>
              <a:rPr lang="en-US" sz="1400" dirty="0" smtClean="0">
                <a:latin typeface="+mn-lt"/>
              </a:rPr>
              <a:t>Compliance with: TCG specifications, TPM Profile commands, EK cert provisioning, ECC, SHA2, Windows 10 requirements</a:t>
            </a:r>
          </a:p>
          <a:p>
            <a:pPr lvl="1">
              <a:lnSpc>
                <a:spcPct val="90000"/>
              </a:lnSpc>
              <a:spcBef>
                <a:spcPts val="600"/>
              </a:spcBef>
            </a:pPr>
            <a:r>
              <a:rPr lang="en-US" sz="1400" dirty="0" smtClean="0">
                <a:latin typeface="+mn-lt"/>
              </a:rPr>
              <a:t>Protects: anti-replay, dictionary attack</a:t>
            </a:r>
          </a:p>
          <a:p>
            <a:pPr lvl="1">
              <a:lnSpc>
                <a:spcPct val="90000"/>
              </a:lnSpc>
              <a:spcBef>
                <a:spcPts val="600"/>
              </a:spcBef>
            </a:pPr>
            <a:r>
              <a:rPr lang="en-US" sz="1400" dirty="0" smtClean="0">
                <a:latin typeface="+mn-lt"/>
              </a:rPr>
              <a:t>Key protection technology for distributed HW Security Module (HSM)</a:t>
            </a:r>
          </a:p>
          <a:p>
            <a:pPr lvl="1">
              <a:lnSpc>
                <a:spcPct val="90000"/>
              </a:lnSpc>
              <a:spcBef>
                <a:spcPts val="600"/>
              </a:spcBef>
            </a:pPr>
            <a:r>
              <a:rPr lang="en-US" sz="1400" dirty="0" smtClean="0">
                <a:latin typeface="+mn-lt"/>
              </a:rPr>
              <a:t>Reduction in BOM cost and board savings as compared to a discrete TPM, or use with a Discrete TPM (for geo or vendor-specific)</a:t>
            </a:r>
          </a:p>
          <a:p>
            <a:pPr lvl="1">
              <a:lnSpc>
                <a:spcPct val="90000"/>
              </a:lnSpc>
              <a:spcBef>
                <a:spcPts val="600"/>
              </a:spcBef>
            </a:pPr>
            <a:endParaRPr lang="en-US" sz="1400" dirty="0">
              <a:latin typeface="+mn-lt"/>
            </a:endParaRPr>
          </a:p>
          <a:p>
            <a:pPr lvl="1">
              <a:lnSpc>
                <a:spcPct val="90000"/>
              </a:lnSpc>
              <a:spcBef>
                <a:spcPts val="600"/>
              </a:spcBef>
            </a:pPr>
            <a:r>
              <a:rPr lang="en-US" sz="1400" dirty="0" smtClean="0">
                <a:latin typeface="+mn-lt"/>
              </a:rPr>
              <a:t>This is have existing installations can perform TE </a:t>
            </a:r>
          </a:p>
        </p:txBody>
      </p:sp>
    </p:spTree>
    <p:extLst>
      <p:ext uri="{BB962C8B-B14F-4D97-AF65-F5344CB8AC3E}">
        <p14:creationId xmlns:p14="http://schemas.microsoft.com/office/powerpoint/2010/main" val="3395168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49" name="Shape 149"/>
          <p:cNvSpPr txBox="1">
            <a:spLocks noGrp="1"/>
          </p:cNvSpPr>
          <p:nvPr>
            <p:ph type="title"/>
          </p:nvPr>
        </p:nvSpPr>
        <p:spPr>
          <a:prstGeom prst="rect">
            <a:avLst/>
          </a:prstGeom>
          <a:noFill/>
          <a:ln>
            <a:noFill/>
          </a:ln>
        </p:spPr>
        <p:txBody>
          <a:bodyPr wrap="square" lIns="91425" tIns="91425" rIns="91425" bIns="91425" anchor="b" anchorCtr="0">
            <a:noAutofit/>
          </a:bodyPr>
          <a:lstStyle/>
          <a:p>
            <a:pPr marL="0" marR="0" lvl="0" indent="0" algn="l" rtl="0">
              <a:lnSpc>
                <a:spcPct val="100000"/>
              </a:lnSpc>
              <a:spcBef>
                <a:spcPts val="0"/>
              </a:spcBef>
              <a:spcAft>
                <a:spcPts val="0"/>
              </a:spcAft>
              <a:buClr>
                <a:schemeClr val="lt1"/>
              </a:buClr>
              <a:buSzPct val="25000"/>
              <a:buFont typeface="Roboto"/>
              <a:buNone/>
            </a:pPr>
            <a:r>
              <a:rPr lang="en-US" sz="3600" dirty="0">
                <a:solidFill>
                  <a:srgbClr val="F3D54E">
                    <a:alpha val="90000"/>
                  </a:srgbClr>
                </a:solidFill>
                <a:sym typeface="Roboto"/>
              </a:rPr>
              <a:t>Protecting</a:t>
            </a:r>
            <a:r>
              <a:rPr lang="en-US" sz="3600" b="0" i="0" u="none" strike="noStrike" cap="none" dirty="0">
                <a:solidFill>
                  <a:schemeClr val="lt1"/>
                </a:solidFill>
                <a:ea typeface="Roboto"/>
                <a:cs typeface="Roboto"/>
                <a:sym typeface="Roboto"/>
              </a:rPr>
              <a:t> the execution, storage, and transfer of data</a:t>
            </a:r>
          </a:p>
        </p:txBody>
      </p:sp>
      <p:sp>
        <p:nvSpPr>
          <p:cNvPr id="129" name="Shape 129"/>
          <p:cNvSpPr txBox="1">
            <a:spLocks noGrp="1"/>
          </p:cNvSpPr>
          <p:nvPr>
            <p:ph type="sldNum" sz="quarter" idx="14"/>
          </p:nvPr>
        </p:nvSpPr>
        <p:spPr>
          <a:prstGeom prst="rect">
            <a:avLst/>
          </a:prstGeom>
          <a:noFill/>
          <a:ln>
            <a:noFill/>
          </a:ln>
        </p:spPr>
        <p:txBody>
          <a:bodyPr wrap="square" lIns="0" tIns="0" rIns="0" bIns="0" anchor="ctr" anchorCtr="0">
            <a:noAutofit/>
          </a:bodyPr>
          <a:lstStyle/>
          <a:p>
            <a:pPr lvl="0" rtl="0">
              <a:spcBef>
                <a:spcPts val="0"/>
              </a:spcBef>
              <a:buClr>
                <a:srgbClr val="000000"/>
              </a:buClr>
              <a:buSzPct val="25000"/>
              <a:buFont typeface="Arial"/>
              <a:buNone/>
            </a:pPr>
            <a:fld id="{00000000-1234-1234-1234-123412341234}" type="slidenum">
              <a:rPr lang="en-US"/>
              <a:t>5</a:t>
            </a:fld>
            <a:endParaRPr lang="en-US"/>
          </a:p>
        </p:txBody>
      </p:sp>
      <p:sp>
        <p:nvSpPr>
          <p:cNvPr id="131" name="Shape 131"/>
          <p:cNvSpPr/>
          <p:nvPr/>
        </p:nvSpPr>
        <p:spPr>
          <a:xfrm>
            <a:off x="573247" y="1590866"/>
            <a:ext cx="5905144" cy="564483"/>
          </a:xfrm>
          <a:prstGeom prst="rect">
            <a:avLst/>
          </a:prstGeom>
          <a:gradFill flip="none" rotWithShape="1">
            <a:gsLst>
              <a:gs pos="100000">
                <a:srgbClr val="D0E600"/>
              </a:gs>
              <a:gs pos="0">
                <a:srgbClr val="788500"/>
              </a:gs>
            </a:gsLst>
            <a:lin ang="2700000" scaled="1"/>
            <a:tileRect/>
          </a:gradFill>
          <a:ln>
            <a:noFill/>
          </a:ln>
        </p:spPr>
        <p:txBody>
          <a:bodyPr wrap="square" lIns="18287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i="0" u="none" strike="noStrike" cap="none" dirty="0" smtClean="0">
                <a:solidFill>
                  <a:schemeClr val="lt1"/>
                </a:solidFill>
                <a:latin typeface="Arial"/>
                <a:ea typeface="Arial"/>
                <a:cs typeface="Arial"/>
                <a:sym typeface="Arial"/>
              </a:rPr>
              <a:t>Hardware Rooted Security: </a:t>
            </a:r>
            <a:r>
              <a:rPr lang="en-US" sz="1200" b="0" i="0" u="none" strike="noStrike" cap="none" dirty="0">
                <a:solidFill>
                  <a:schemeClr val="lt1"/>
                </a:solidFill>
                <a:latin typeface="Arial"/>
                <a:ea typeface="Arial"/>
                <a:cs typeface="Arial"/>
                <a:sym typeface="Arial"/>
              </a:rPr>
              <a:t>Hardware integrity must be enforced to ensure the device has not been altered. </a:t>
            </a:r>
          </a:p>
        </p:txBody>
      </p:sp>
      <p:sp>
        <p:nvSpPr>
          <p:cNvPr id="132" name="Shape 132"/>
          <p:cNvSpPr/>
          <p:nvPr/>
        </p:nvSpPr>
        <p:spPr>
          <a:xfrm>
            <a:off x="363235" y="1589068"/>
            <a:ext cx="365873" cy="365751"/>
          </a:xfrm>
          <a:prstGeom prst="ellipse">
            <a:avLst/>
          </a:prstGeom>
          <a:gradFill>
            <a:gsLst>
              <a:gs pos="100000">
                <a:srgbClr val="D0E600"/>
              </a:gs>
              <a:gs pos="0">
                <a:srgbClr val="788500"/>
              </a:gs>
            </a:gsLst>
            <a:lin ang="2700000" scaled="1"/>
          </a:gradFill>
          <a:ln>
            <a:noFill/>
          </a:ln>
        </p:spPr>
        <p:txBody>
          <a:bodyPr wrap="square" lIns="0" tIns="0" rIns="0" bIns="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200" b="0" i="0" u="none" strike="noStrike" cap="none">
                <a:solidFill>
                  <a:schemeClr val="lt1"/>
                </a:solidFill>
                <a:latin typeface="Arial"/>
                <a:ea typeface="Arial"/>
                <a:cs typeface="Arial"/>
                <a:sym typeface="Arial"/>
              </a:rPr>
              <a:t>1</a:t>
            </a:r>
          </a:p>
        </p:txBody>
      </p:sp>
      <p:sp>
        <p:nvSpPr>
          <p:cNvPr id="134" name="Shape 134"/>
          <p:cNvSpPr/>
          <p:nvPr/>
        </p:nvSpPr>
        <p:spPr>
          <a:xfrm>
            <a:off x="575307" y="2256648"/>
            <a:ext cx="5902684" cy="516439"/>
          </a:xfrm>
          <a:prstGeom prst="rect">
            <a:avLst/>
          </a:prstGeom>
          <a:gradFill>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a:ln>
            <a:noFill/>
          </a:ln>
        </p:spPr>
        <p:txBody>
          <a:bodyPr wrap="square" lIns="18287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i="0" u="none" strike="noStrike" cap="none" dirty="0" smtClean="0">
                <a:solidFill>
                  <a:schemeClr val="lt1"/>
                </a:solidFill>
                <a:latin typeface="Arial"/>
                <a:ea typeface="Arial"/>
                <a:cs typeface="Arial"/>
                <a:sym typeface="Arial"/>
              </a:rPr>
              <a:t>Operating System Security: </a:t>
            </a:r>
            <a:r>
              <a:rPr lang="en-US" sz="1200" b="0" i="0" u="none" strike="noStrike" cap="none" dirty="0">
                <a:solidFill>
                  <a:schemeClr val="lt1"/>
                </a:solidFill>
                <a:latin typeface="Arial"/>
                <a:ea typeface="Arial"/>
                <a:cs typeface="Arial"/>
                <a:sym typeface="Arial"/>
              </a:rPr>
              <a:t>The gateway itself must have a secure operating system to ensure that data is safely stored. </a:t>
            </a:r>
          </a:p>
        </p:txBody>
      </p:sp>
      <p:sp>
        <p:nvSpPr>
          <p:cNvPr id="135" name="Shape 135"/>
          <p:cNvSpPr/>
          <p:nvPr/>
        </p:nvSpPr>
        <p:spPr>
          <a:xfrm>
            <a:off x="362899" y="2255937"/>
            <a:ext cx="365611" cy="365723"/>
          </a:xfrm>
          <a:prstGeom prst="ellipse">
            <a:avLst/>
          </a:prstGeom>
          <a:gradFill>
            <a:gsLst>
              <a:gs pos="0">
                <a:schemeClr val="accent4">
                  <a:shade val="30000"/>
                  <a:satMod val="115000"/>
                </a:schemeClr>
              </a:gs>
              <a:gs pos="50000">
                <a:schemeClr val="accent4">
                  <a:shade val="67500"/>
                  <a:satMod val="115000"/>
                </a:schemeClr>
              </a:gs>
              <a:gs pos="100000">
                <a:schemeClr val="accent4">
                  <a:shade val="100000"/>
                  <a:satMod val="115000"/>
                </a:schemeClr>
              </a:gs>
            </a:gsLst>
            <a:path path="circle">
              <a:fillToRect r="100000" b="100000"/>
            </a:path>
          </a:gradFill>
          <a:ln>
            <a:noFill/>
          </a:ln>
        </p:spPr>
        <p:txBody>
          <a:bodyPr wrap="square" lIns="0" tIns="45700" rIns="0" bIns="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200" b="0" i="0" u="none" strike="noStrike" cap="none">
                <a:solidFill>
                  <a:schemeClr val="lt1"/>
                </a:solidFill>
                <a:latin typeface="Arial"/>
                <a:ea typeface="Arial"/>
                <a:cs typeface="Arial"/>
                <a:sym typeface="Arial"/>
              </a:rPr>
              <a:t>2</a:t>
            </a:r>
          </a:p>
        </p:txBody>
      </p:sp>
      <p:sp>
        <p:nvSpPr>
          <p:cNvPr id="137" name="Shape 137"/>
          <p:cNvSpPr/>
          <p:nvPr/>
        </p:nvSpPr>
        <p:spPr>
          <a:xfrm>
            <a:off x="576294" y="2877836"/>
            <a:ext cx="5902110" cy="512161"/>
          </a:xfrm>
          <a:prstGeom prst="rect">
            <a:avLst/>
          </a:prstGeom>
          <a:gradFill>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a:ln>
            <a:noFill/>
          </a:ln>
        </p:spPr>
        <p:txBody>
          <a:bodyPr wrap="square" lIns="18287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i="0" u="none" strike="noStrike" cap="none" dirty="0" smtClean="0">
                <a:solidFill>
                  <a:schemeClr val="lt1"/>
                </a:solidFill>
                <a:latin typeface="Arial"/>
                <a:ea typeface="Arial"/>
                <a:cs typeface="Arial"/>
                <a:sym typeface="Arial"/>
              </a:rPr>
              <a:t>Network Security: </a:t>
            </a:r>
            <a:r>
              <a:rPr lang="en-US" sz="1200" b="0" i="0" u="none" strike="noStrike" cap="none" dirty="0">
                <a:solidFill>
                  <a:schemeClr val="lt1"/>
                </a:solidFill>
                <a:latin typeface="Arial"/>
                <a:ea typeface="Arial"/>
                <a:cs typeface="Arial"/>
                <a:sym typeface="Arial"/>
              </a:rPr>
              <a:t>Data must be transmitted securely from sensor to data center, even when one or more gateways must process it on the way.</a:t>
            </a:r>
          </a:p>
        </p:txBody>
      </p:sp>
      <p:sp>
        <p:nvSpPr>
          <p:cNvPr id="138" name="Shape 138"/>
          <p:cNvSpPr/>
          <p:nvPr/>
        </p:nvSpPr>
        <p:spPr>
          <a:xfrm>
            <a:off x="363124" y="2873380"/>
            <a:ext cx="365633" cy="365747"/>
          </a:xfrm>
          <a:prstGeom prst="ellipse">
            <a:avLst/>
          </a:prstGeom>
          <a:gradFill>
            <a:gsLst>
              <a:gs pos="0">
                <a:schemeClr val="accent5">
                  <a:shade val="30000"/>
                  <a:satMod val="115000"/>
                </a:schemeClr>
              </a:gs>
              <a:gs pos="50000">
                <a:schemeClr val="accent5">
                  <a:shade val="67500"/>
                  <a:satMod val="115000"/>
                </a:schemeClr>
              </a:gs>
              <a:gs pos="100000">
                <a:schemeClr val="accent5">
                  <a:shade val="100000"/>
                  <a:satMod val="115000"/>
                </a:schemeClr>
              </a:gs>
            </a:gsLst>
            <a:path path="circle">
              <a:fillToRect r="100000" b="100000"/>
            </a:path>
          </a:gradFill>
          <a:ln>
            <a:noFill/>
          </a:ln>
        </p:spPr>
        <p:txBody>
          <a:bodyPr wrap="square" lIns="0" tIns="0" rIns="0" bIns="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200" b="0" i="0" u="none" strike="noStrike" cap="none">
                <a:solidFill>
                  <a:schemeClr val="lt1"/>
                </a:solidFill>
                <a:latin typeface="Arial"/>
                <a:ea typeface="Arial"/>
                <a:cs typeface="Arial"/>
                <a:sym typeface="Arial"/>
              </a:rPr>
              <a:t>3</a:t>
            </a:r>
          </a:p>
        </p:txBody>
      </p:sp>
      <p:sp>
        <p:nvSpPr>
          <p:cNvPr id="139" name="Shape 139"/>
          <p:cNvSpPr txBox="1"/>
          <p:nvPr/>
        </p:nvSpPr>
        <p:spPr>
          <a:xfrm>
            <a:off x="590024" y="4034988"/>
            <a:ext cx="5888100" cy="454800"/>
          </a:xfrm>
          <a:prstGeom prst="rect">
            <a:avLst/>
          </a:prstGeom>
          <a:gradFill>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grad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3C71"/>
              </a:buClr>
              <a:buSzPct val="25000"/>
              <a:buFont typeface="Arial"/>
              <a:buNone/>
            </a:pPr>
            <a:r>
              <a:rPr lang="en-US" sz="1000" b="1" i="0" u="none" strike="noStrike" cap="none" dirty="0">
                <a:solidFill>
                  <a:schemeClr val="tx1"/>
                </a:solidFill>
                <a:latin typeface="Arial"/>
                <a:ea typeface="Arial"/>
                <a:cs typeface="Arial"/>
                <a:sym typeface="Arial"/>
              </a:rPr>
              <a:t>Security and privacy are the top two inhibitors </a:t>
            </a:r>
            <a:r>
              <a:rPr lang="en-US" sz="1000" b="0" i="0" u="none" strike="noStrike" cap="none" dirty="0">
                <a:solidFill>
                  <a:schemeClr val="tx1"/>
                </a:solidFill>
                <a:latin typeface="Arial"/>
                <a:ea typeface="Arial"/>
                <a:cs typeface="Arial"/>
                <a:sym typeface="Arial"/>
              </a:rPr>
              <a:t>of the success of </a:t>
            </a:r>
            <a:r>
              <a:rPr lang="en-US" sz="1000" b="0" i="0" u="none" strike="noStrike" cap="none" dirty="0" err="1">
                <a:solidFill>
                  <a:schemeClr val="tx1"/>
                </a:solidFill>
                <a:latin typeface="Arial"/>
                <a:ea typeface="Arial"/>
                <a:cs typeface="Arial"/>
                <a:sym typeface="Arial"/>
              </a:rPr>
              <a:t>IoT</a:t>
            </a:r>
            <a:r>
              <a:rPr lang="en-US" sz="1000" b="0" i="0" u="none" strike="noStrike" cap="none" dirty="0">
                <a:solidFill>
                  <a:schemeClr val="tx1"/>
                </a:solidFill>
                <a:latin typeface="Arial"/>
                <a:ea typeface="Arial"/>
                <a:cs typeface="Arial"/>
                <a:sym typeface="Arial"/>
              </a:rPr>
              <a:t> deployments. </a:t>
            </a:r>
          </a:p>
          <a:p>
            <a:pPr marL="0" marR="0" lvl="0" indent="0" algn="l" rtl="0">
              <a:lnSpc>
                <a:spcPct val="100000"/>
              </a:lnSpc>
              <a:spcBef>
                <a:spcPts val="0"/>
              </a:spcBef>
              <a:spcAft>
                <a:spcPts val="0"/>
              </a:spcAft>
              <a:buClr>
                <a:srgbClr val="003C71"/>
              </a:buClr>
              <a:buSzPct val="25000"/>
              <a:buFont typeface="Arial"/>
              <a:buNone/>
            </a:pPr>
            <a:r>
              <a:rPr lang="en-US" sz="1000" b="0" i="1" u="none" strike="noStrike" cap="none" dirty="0">
                <a:solidFill>
                  <a:schemeClr val="tx1"/>
                </a:solidFill>
                <a:latin typeface="Arial"/>
                <a:ea typeface="Arial"/>
                <a:cs typeface="Arial"/>
                <a:sym typeface="Arial"/>
              </a:rPr>
              <a:t>Recent survey of more than 450 IT and business leaders</a:t>
            </a:r>
            <a:r>
              <a:rPr lang="en-US" sz="1000" b="0" i="1" u="none" strike="noStrike" cap="none" baseline="30000" dirty="0">
                <a:solidFill>
                  <a:schemeClr val="tx1"/>
                </a:solidFill>
                <a:latin typeface="Arial"/>
                <a:ea typeface="Arial"/>
                <a:cs typeface="Arial"/>
                <a:sym typeface="Arial"/>
              </a:rPr>
              <a:t>1</a:t>
            </a:r>
          </a:p>
        </p:txBody>
      </p:sp>
      <p:sp>
        <p:nvSpPr>
          <p:cNvPr id="140" name="Shape 140"/>
          <p:cNvSpPr txBox="1"/>
          <p:nvPr/>
        </p:nvSpPr>
        <p:spPr>
          <a:xfrm>
            <a:off x="6660775" y="1589061"/>
            <a:ext cx="2108699" cy="2969699"/>
          </a:xfrm>
          <a:prstGeom prst="rect">
            <a:avLst/>
          </a:prstGeom>
          <a:solidFill>
            <a:srgbClr val="DFE2E4"/>
          </a:solid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chemeClr val="dk2"/>
              </a:buClr>
              <a:buSzPct val="25000"/>
              <a:buFont typeface="Arial"/>
              <a:buNone/>
            </a:pPr>
            <a:r>
              <a:rPr lang="en-US" sz="1000" b="1" i="0" u="none" strike="noStrike" cap="none">
                <a:solidFill>
                  <a:schemeClr val="dk2"/>
                </a:solidFill>
                <a:latin typeface="Arial"/>
                <a:ea typeface="Arial"/>
                <a:cs typeface="Arial"/>
                <a:sym typeface="Arial"/>
              </a:rPr>
              <a:t>From the Field</a:t>
            </a:r>
          </a:p>
          <a:p>
            <a:pPr marL="171450" marR="0" lvl="0" indent="-171450" algn="l" rtl="0">
              <a:lnSpc>
                <a:spcPct val="100000"/>
              </a:lnSpc>
              <a:spcBef>
                <a:spcPts val="600"/>
              </a:spcBef>
              <a:spcAft>
                <a:spcPts val="0"/>
              </a:spcAft>
              <a:buClr>
                <a:schemeClr val="dk2"/>
              </a:buClr>
              <a:buSzPct val="100000"/>
              <a:buFont typeface="Arial"/>
              <a:buChar char="•"/>
            </a:pPr>
            <a:r>
              <a:rPr lang="en-US" sz="1000" b="0" i="0" u="none" strike="noStrike" cap="none">
                <a:solidFill>
                  <a:schemeClr val="dk2"/>
                </a:solidFill>
                <a:latin typeface="Arial"/>
                <a:ea typeface="Arial"/>
                <a:cs typeface="Arial"/>
                <a:sym typeface="Arial"/>
              </a:rPr>
              <a:t>A lack of security in implanted </a:t>
            </a:r>
            <a:r>
              <a:rPr lang="en-US" sz="1000" b="1" i="0" u="none" strike="noStrike" cap="none">
                <a:solidFill>
                  <a:schemeClr val="dk2"/>
                </a:solidFill>
                <a:latin typeface="Arial"/>
                <a:ea typeface="Arial"/>
                <a:cs typeface="Arial"/>
                <a:sym typeface="Arial"/>
              </a:rPr>
              <a:t>medical devices </a:t>
            </a:r>
            <a:r>
              <a:rPr lang="en-US" sz="1000" b="0" i="0" u="none" strike="noStrike" cap="none">
                <a:solidFill>
                  <a:schemeClr val="dk2"/>
                </a:solidFill>
                <a:latin typeface="Arial"/>
                <a:ea typeface="Arial"/>
                <a:cs typeface="Arial"/>
                <a:sym typeface="Arial"/>
              </a:rPr>
              <a:t>opens the door for malicious activity that could put patient health at risk. </a:t>
            </a:r>
          </a:p>
          <a:p>
            <a:pPr marL="171450" marR="0" lvl="0" indent="-171450" algn="l" rtl="0">
              <a:lnSpc>
                <a:spcPct val="100000"/>
              </a:lnSpc>
              <a:spcBef>
                <a:spcPts val="600"/>
              </a:spcBef>
              <a:spcAft>
                <a:spcPts val="0"/>
              </a:spcAft>
              <a:buClr>
                <a:schemeClr val="dk2"/>
              </a:buClr>
              <a:buSzPct val="100000"/>
              <a:buFont typeface="Arial"/>
              <a:buChar char="•"/>
            </a:pPr>
            <a:r>
              <a:rPr lang="en-US" sz="1000" b="1" i="0" u="none" strike="noStrike" cap="none">
                <a:solidFill>
                  <a:schemeClr val="dk2"/>
                </a:solidFill>
                <a:latin typeface="Arial"/>
                <a:ea typeface="Arial"/>
                <a:cs typeface="Arial"/>
                <a:sym typeface="Arial"/>
              </a:rPr>
              <a:t>Industrial devices</a:t>
            </a:r>
            <a:r>
              <a:rPr lang="en-US" sz="1000" b="0" i="0" u="none" strike="noStrike" cap="none">
                <a:solidFill>
                  <a:schemeClr val="dk2"/>
                </a:solidFill>
                <a:latin typeface="Arial"/>
                <a:ea typeface="Arial"/>
                <a:cs typeface="Arial"/>
                <a:sym typeface="Arial"/>
              </a:rPr>
              <a:t>, if tampered with, can leak sensitive operational data. </a:t>
            </a:r>
          </a:p>
          <a:p>
            <a:pPr marL="171450" marR="0" lvl="0" indent="-171450" algn="l" rtl="0">
              <a:lnSpc>
                <a:spcPct val="100000"/>
              </a:lnSpc>
              <a:spcBef>
                <a:spcPts val="600"/>
              </a:spcBef>
              <a:spcAft>
                <a:spcPts val="0"/>
              </a:spcAft>
              <a:buClr>
                <a:schemeClr val="dk2"/>
              </a:buClr>
              <a:buSzPct val="100000"/>
              <a:buFont typeface="Arial"/>
              <a:buChar char="•"/>
            </a:pPr>
            <a:r>
              <a:rPr lang="en-US" sz="1000" b="0" i="0" u="none" strike="noStrike" cap="none">
                <a:solidFill>
                  <a:schemeClr val="dk2"/>
                </a:solidFill>
                <a:latin typeface="Arial"/>
                <a:ea typeface="Arial"/>
                <a:cs typeface="Arial"/>
                <a:sym typeface="Arial"/>
              </a:rPr>
              <a:t>Hackers may breach </a:t>
            </a:r>
            <a:r>
              <a:rPr lang="en-US" sz="1000" b="1" i="0" u="none" strike="noStrike" cap="none">
                <a:solidFill>
                  <a:schemeClr val="dk2"/>
                </a:solidFill>
                <a:latin typeface="Arial"/>
                <a:ea typeface="Arial"/>
                <a:cs typeface="Arial"/>
                <a:sym typeface="Arial"/>
              </a:rPr>
              <a:t>retail devices </a:t>
            </a:r>
            <a:r>
              <a:rPr lang="en-US" sz="1000" b="0" i="0" u="none" strike="noStrike" cap="none">
                <a:solidFill>
                  <a:schemeClr val="dk2"/>
                </a:solidFill>
                <a:latin typeface="Arial"/>
                <a:ea typeface="Arial"/>
                <a:cs typeface="Arial"/>
                <a:sym typeface="Arial"/>
              </a:rPr>
              <a:t>to gain insight into sales patterns, change prices, or hide inventory.</a:t>
            </a:r>
          </a:p>
        </p:txBody>
      </p:sp>
      <p:pic>
        <p:nvPicPr>
          <p:cNvPr id="141" name="Shape 141"/>
          <p:cNvPicPr preferRelativeResize="0"/>
          <p:nvPr/>
        </p:nvPicPr>
        <p:blipFill rotWithShape="1">
          <a:blip r:embed="rId3">
            <a:alphaModFix/>
          </a:blip>
          <a:srcRect/>
          <a:stretch/>
        </p:blipFill>
        <p:spPr>
          <a:xfrm>
            <a:off x="7504077" y="1094510"/>
            <a:ext cx="583499" cy="417900"/>
          </a:xfrm>
          <a:prstGeom prst="rect">
            <a:avLst/>
          </a:prstGeom>
          <a:noFill/>
          <a:ln>
            <a:noFill/>
          </a:ln>
        </p:spPr>
      </p:pic>
      <p:pic>
        <p:nvPicPr>
          <p:cNvPr id="142" name="Shape 142"/>
          <p:cNvPicPr preferRelativeResize="0"/>
          <p:nvPr/>
        </p:nvPicPr>
        <p:blipFill rotWithShape="1">
          <a:blip r:embed="rId4">
            <a:alphaModFix/>
          </a:blip>
          <a:srcRect/>
          <a:stretch/>
        </p:blipFill>
        <p:spPr>
          <a:xfrm>
            <a:off x="8170075" y="1108683"/>
            <a:ext cx="599399" cy="370499"/>
          </a:xfrm>
          <a:prstGeom prst="rect">
            <a:avLst/>
          </a:prstGeom>
          <a:noFill/>
          <a:ln>
            <a:noFill/>
          </a:ln>
        </p:spPr>
      </p:pic>
      <p:pic>
        <p:nvPicPr>
          <p:cNvPr id="143" name="Shape 143"/>
          <p:cNvPicPr preferRelativeResize="0"/>
          <p:nvPr/>
        </p:nvPicPr>
        <p:blipFill rotWithShape="1">
          <a:blip r:embed="rId5">
            <a:alphaModFix/>
          </a:blip>
          <a:srcRect/>
          <a:stretch/>
        </p:blipFill>
        <p:spPr>
          <a:xfrm>
            <a:off x="6963478" y="1047870"/>
            <a:ext cx="458100" cy="429299"/>
          </a:xfrm>
          <a:prstGeom prst="rect">
            <a:avLst/>
          </a:prstGeom>
          <a:noFill/>
          <a:ln>
            <a:noFill/>
          </a:ln>
        </p:spPr>
      </p:pic>
      <p:pic>
        <p:nvPicPr>
          <p:cNvPr id="144" name="Shape 144"/>
          <p:cNvPicPr preferRelativeResize="0"/>
          <p:nvPr/>
        </p:nvPicPr>
        <p:blipFill rotWithShape="1">
          <a:blip r:embed="rId6">
            <a:alphaModFix/>
          </a:blip>
          <a:srcRect/>
          <a:stretch/>
        </p:blipFill>
        <p:spPr>
          <a:xfrm>
            <a:off x="8349775" y="582800"/>
            <a:ext cx="419699" cy="419699"/>
          </a:xfrm>
          <a:prstGeom prst="rect">
            <a:avLst/>
          </a:prstGeom>
          <a:noFill/>
          <a:ln>
            <a:noFill/>
          </a:ln>
        </p:spPr>
      </p:pic>
      <p:pic>
        <p:nvPicPr>
          <p:cNvPr id="145" name="Shape 145"/>
          <p:cNvPicPr preferRelativeResize="0"/>
          <p:nvPr/>
        </p:nvPicPr>
        <p:blipFill rotWithShape="1">
          <a:blip r:embed="rId7">
            <a:alphaModFix/>
          </a:blip>
          <a:srcRect/>
          <a:stretch/>
        </p:blipFill>
        <p:spPr>
          <a:xfrm>
            <a:off x="7795826" y="529165"/>
            <a:ext cx="338699" cy="454800"/>
          </a:xfrm>
          <a:prstGeom prst="rect">
            <a:avLst/>
          </a:prstGeom>
          <a:noFill/>
          <a:ln>
            <a:noFill/>
          </a:ln>
        </p:spPr>
      </p:pic>
      <p:sp>
        <p:nvSpPr>
          <p:cNvPr id="147" name="Shape 147"/>
          <p:cNvSpPr/>
          <p:nvPr/>
        </p:nvSpPr>
        <p:spPr>
          <a:xfrm>
            <a:off x="576293" y="3458633"/>
            <a:ext cx="5902112" cy="512161"/>
          </a:xfrm>
          <a:prstGeom prst="rect">
            <a:avLst/>
          </a:prstGeom>
          <a:gradFill>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a:ln>
            <a:noFill/>
          </a:ln>
        </p:spPr>
        <p:txBody>
          <a:bodyPr wrap="square" lIns="18287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US" sz="1200" b="1" dirty="0" smtClean="0">
                <a:solidFill>
                  <a:schemeClr val="lt1"/>
                </a:solidFill>
              </a:rPr>
              <a:t>E</a:t>
            </a:r>
            <a:r>
              <a:rPr lang="en-US" sz="1200" b="1" i="0" u="none" strike="noStrike" cap="none" dirty="0" smtClean="0">
                <a:solidFill>
                  <a:schemeClr val="lt1"/>
                </a:solidFill>
                <a:latin typeface="Arial"/>
                <a:ea typeface="Arial"/>
                <a:cs typeface="Arial"/>
                <a:sym typeface="Arial"/>
              </a:rPr>
              <a:t>cosystem </a:t>
            </a:r>
            <a:r>
              <a:rPr lang="en-US" sz="1200" b="1" i="0" u="none" strike="noStrike" cap="none" dirty="0">
                <a:solidFill>
                  <a:schemeClr val="lt1"/>
                </a:solidFill>
                <a:latin typeface="Arial"/>
                <a:ea typeface="Arial"/>
                <a:cs typeface="Arial"/>
                <a:sym typeface="Arial"/>
              </a:rPr>
              <a:t>security: </a:t>
            </a:r>
            <a:r>
              <a:rPr lang="en-US" sz="1200" b="0" i="0" u="none" strike="noStrike" cap="none" dirty="0">
                <a:solidFill>
                  <a:schemeClr val="lt1"/>
                </a:solidFill>
                <a:latin typeface="Arial"/>
                <a:ea typeface="Arial"/>
                <a:cs typeface="Arial"/>
                <a:sym typeface="Arial"/>
              </a:rPr>
              <a:t>Standardized Intel solutions allow augmented security with third-party solutions.</a:t>
            </a:r>
          </a:p>
        </p:txBody>
      </p:sp>
      <p:sp>
        <p:nvSpPr>
          <p:cNvPr id="148" name="Shape 148"/>
          <p:cNvSpPr/>
          <p:nvPr/>
        </p:nvSpPr>
        <p:spPr>
          <a:xfrm>
            <a:off x="363123" y="3454177"/>
            <a:ext cx="365633" cy="365747"/>
          </a:xfrm>
          <a:prstGeom prst="ellipse">
            <a:avLst/>
          </a:prstGeom>
          <a:gradFill>
            <a:gsLst>
              <a:gs pos="0">
                <a:schemeClr val="accent3">
                  <a:shade val="30000"/>
                  <a:satMod val="115000"/>
                </a:schemeClr>
              </a:gs>
              <a:gs pos="50000">
                <a:schemeClr val="accent3">
                  <a:shade val="67500"/>
                  <a:satMod val="115000"/>
                </a:schemeClr>
              </a:gs>
              <a:gs pos="100000">
                <a:schemeClr val="accent3">
                  <a:shade val="100000"/>
                  <a:satMod val="115000"/>
                </a:schemeClr>
              </a:gs>
            </a:gsLst>
            <a:lin ang="2700000" scaled="1"/>
          </a:gradFill>
          <a:ln>
            <a:noFill/>
          </a:ln>
        </p:spPr>
        <p:txBody>
          <a:bodyPr wrap="square" lIns="0" tIns="0" rIns="0" bIns="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200" b="0" i="0" u="none" strike="noStrike" cap="none">
                <a:solidFill>
                  <a:schemeClr val="lt1"/>
                </a:solidFill>
                <a:latin typeface="Arial"/>
                <a:ea typeface="Arial"/>
                <a:cs typeface="Arial"/>
                <a:sym typeface="Arial"/>
              </a:rPr>
              <a:t>4</a:t>
            </a:r>
          </a:p>
        </p:txBody>
      </p:sp>
      <p:sp>
        <p:nvSpPr>
          <p:cNvPr id="3" name="TextBox 2"/>
          <p:cNvSpPr txBox="1"/>
          <p:nvPr/>
        </p:nvSpPr>
        <p:spPr>
          <a:xfrm>
            <a:off x="437322" y="858741"/>
            <a:ext cx="6146358" cy="523220"/>
          </a:xfrm>
          <a:prstGeom prst="rect">
            <a:avLst/>
          </a:prstGeom>
          <a:noFill/>
        </p:spPr>
        <p:txBody>
          <a:bodyPr wrap="square" rtlCol="0">
            <a:spAutoFit/>
          </a:bodyPr>
          <a:lstStyle/>
          <a:p>
            <a:r>
              <a:rPr lang="en-US" dirty="0" smtClean="0">
                <a:solidFill>
                  <a:schemeClr val="tx1"/>
                </a:solidFill>
                <a:latin typeface="+mn-lt"/>
              </a:rPr>
              <a:t>Intel hardware based security allows you to protect every level of your deployment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solidFill>
                  <a:schemeClr val="accent3">
                    <a:alpha val="90000"/>
                  </a:schemeClr>
                </a:solidFill>
              </a:rPr>
              <a:t>Security</a:t>
            </a:r>
            <a:r>
              <a:rPr lang="en-US" dirty="0" smtClean="0"/>
              <a:t> Technologies</a:t>
            </a:r>
            <a:endParaRPr lang="en-US" dirty="0"/>
          </a:p>
        </p:txBody>
      </p:sp>
      <p:sp>
        <p:nvSpPr>
          <p:cNvPr id="6" name="Text Placeholder 5"/>
          <p:cNvSpPr>
            <a:spLocks noGrp="1"/>
          </p:cNvSpPr>
          <p:nvPr>
            <p:ph type="body" sz="quarter" idx="13"/>
          </p:nvPr>
        </p:nvSpPr>
        <p:spPr/>
        <p:txBody>
          <a:bodyPr/>
          <a:lstStyle/>
          <a:p>
            <a:endParaRPr lang="en-US"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6</a:t>
            </a:fld>
            <a:endParaRPr lang="en-US" sz="1350" kern="1200" dirty="0">
              <a:solidFill>
                <a:prstClr val="white"/>
              </a:solidFill>
              <a:latin typeface="Intel Clear"/>
              <a:ea typeface="+mn-ea"/>
            </a:endParaRPr>
          </a:p>
        </p:txBody>
      </p:sp>
      <p:sp>
        <p:nvSpPr>
          <p:cNvPr id="7" name="Content Placeholder 6"/>
          <p:cNvSpPr>
            <a:spLocks noGrp="1"/>
          </p:cNvSpPr>
          <p:nvPr>
            <p:ph sz="quarter" idx="15"/>
          </p:nvPr>
        </p:nvSpPr>
        <p:spPr>
          <a:xfrm>
            <a:off x="353963" y="1997131"/>
            <a:ext cx="8032391" cy="1438400"/>
          </a:xfrm>
        </p:spPr>
        <p:txBody>
          <a:bodyPr/>
          <a:lstStyle/>
          <a:p>
            <a:pPr marL="285750" indent="-285750">
              <a:buFont typeface="Arial" panose="020B0604020202020204" pitchFamily="34" charset="0"/>
              <a:buChar char="•"/>
            </a:pPr>
            <a:r>
              <a:rPr lang="en-US" dirty="0"/>
              <a:t>Intel® Trusted Execution Technology (Intel® TXT) </a:t>
            </a:r>
            <a:endParaRPr lang="en-US" dirty="0" smtClean="0"/>
          </a:p>
          <a:p>
            <a:pPr marL="285750" indent="-285750">
              <a:buFont typeface="Arial" panose="020B0604020202020204" pitchFamily="34" charset="0"/>
              <a:buChar char="•"/>
            </a:pPr>
            <a:r>
              <a:rPr lang="en-US" dirty="0" smtClean="0"/>
              <a:t>Intel® Software Guard Extensions (Intel® SGX)</a:t>
            </a:r>
          </a:p>
          <a:p>
            <a:pPr marL="285750" indent="-285750">
              <a:buFont typeface="Arial" panose="020B0604020202020204" pitchFamily="34" charset="0"/>
              <a:buChar char="•"/>
            </a:pPr>
            <a:r>
              <a:rPr lang="en-US" dirty="0" smtClean="0"/>
              <a:t>Intel</a:t>
            </a:r>
            <a:r>
              <a:rPr lang="en-US" dirty="0"/>
              <a:t>® Data Protection Technology with AES-NI and Secure </a:t>
            </a:r>
            <a:r>
              <a:rPr lang="en-US" dirty="0" smtClean="0"/>
              <a:t>Key</a:t>
            </a:r>
          </a:p>
          <a:p>
            <a:pPr marL="285750" indent="-285750">
              <a:buFont typeface="Arial" panose="020B0604020202020204" pitchFamily="34" charset="0"/>
              <a:buChar char="•"/>
            </a:pPr>
            <a:r>
              <a:rPr lang="en-US" dirty="0" smtClean="0"/>
              <a:t>Intel® Enhanced Privacy ID (Intel® EPID)</a:t>
            </a: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pic>
        <p:nvPicPr>
          <p:cNvPr id="3" name="Picture 2"/>
          <p:cNvPicPr>
            <a:picLocks noChangeAspect="1"/>
          </p:cNvPicPr>
          <p:nvPr/>
        </p:nvPicPr>
        <p:blipFill>
          <a:blip r:embed="rId3"/>
          <a:stretch>
            <a:fillRect/>
          </a:stretch>
        </p:blipFill>
        <p:spPr>
          <a:xfrm>
            <a:off x="5994400" y="501665"/>
            <a:ext cx="3149600" cy="1771650"/>
          </a:xfrm>
          <a:prstGeom prst="rect">
            <a:avLst/>
          </a:prstGeom>
        </p:spPr>
      </p:pic>
    </p:spTree>
    <p:extLst>
      <p:ext uri="{BB962C8B-B14F-4D97-AF65-F5344CB8AC3E}">
        <p14:creationId xmlns:p14="http://schemas.microsoft.com/office/powerpoint/2010/main" val="374820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964" y="228528"/>
            <a:ext cx="8436076" cy="566309"/>
          </a:xfrm>
        </p:spPr>
        <p:txBody>
          <a:bodyPr/>
          <a:lstStyle/>
          <a:p>
            <a:r>
              <a:rPr lang="en-US" dirty="0"/>
              <a:t>Intel® Trusted Execution Technology (Intel® TXT) </a:t>
            </a:r>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a:solidFill>
                  <a:prstClr val="white"/>
                </a:solidFill>
                <a:latin typeface="Intel Clear"/>
              </a:rPr>
              <a:pPr eaLnBrk="0" fontAlgn="base" hangingPunct="0">
                <a:spcBef>
                  <a:spcPct val="50000"/>
                </a:spcBef>
                <a:spcAft>
                  <a:spcPct val="0"/>
                </a:spcAft>
              </a:pPr>
              <a:t>7</a:t>
            </a:fld>
            <a:endParaRPr lang="en-US" dirty="0">
              <a:solidFill>
                <a:prstClr val="white"/>
              </a:solidFill>
              <a:latin typeface="Intel Clear"/>
            </a:endParaRPr>
          </a:p>
        </p:txBody>
      </p:sp>
      <p:sp>
        <p:nvSpPr>
          <p:cNvPr id="5" name="Content Placeholder 4"/>
          <p:cNvSpPr>
            <a:spLocks noGrp="1"/>
          </p:cNvSpPr>
          <p:nvPr>
            <p:ph sz="quarter" idx="15"/>
          </p:nvPr>
        </p:nvSpPr>
        <p:spPr>
          <a:xfrm>
            <a:off x="353963" y="925117"/>
            <a:ext cx="4559943" cy="3487340"/>
          </a:xfrm>
        </p:spPr>
        <p:txBody>
          <a:bodyPr/>
          <a:lstStyle/>
          <a:p>
            <a:pPr marL="285743" indent="-285743">
              <a:buFont typeface="Arial" panose="020B0604020202020204" pitchFamily="34" charset="0"/>
              <a:buChar char="•"/>
            </a:pPr>
            <a:r>
              <a:rPr lang="en-US" sz="1400" b="1" dirty="0"/>
              <a:t>Verified Launch</a:t>
            </a:r>
            <a:r>
              <a:rPr lang="en-US" sz="1400" dirty="0"/>
              <a:t>. A hardware-based chain of trust that enables launch of the MLE into a “known good” state. Changes to the MLE can be detected through cryptographic (hash-based or signed) measurements.</a:t>
            </a:r>
          </a:p>
          <a:p>
            <a:pPr marL="285743" indent="-285743">
              <a:buFont typeface="Arial" panose="020B0604020202020204" pitchFamily="34" charset="0"/>
              <a:buChar char="•"/>
            </a:pPr>
            <a:r>
              <a:rPr lang="en-US" sz="1400" b="1" dirty="0"/>
              <a:t>Launch Control policy (LCP)</a:t>
            </a:r>
            <a:r>
              <a:rPr lang="en-US" sz="1400" dirty="0"/>
              <a:t>. A policy engine for the creation and implementation of enforceable lists of “known good” or approved, executable code.</a:t>
            </a:r>
          </a:p>
          <a:p>
            <a:pPr marL="285743" indent="-285743">
              <a:buFont typeface="Arial" panose="020B0604020202020204" pitchFamily="34" charset="0"/>
              <a:buChar char="•"/>
            </a:pPr>
            <a:r>
              <a:rPr lang="en-US" sz="1400" b="1" dirty="0"/>
              <a:t>Secret protection</a:t>
            </a:r>
            <a:r>
              <a:rPr lang="en-US" sz="1400" dirty="0"/>
              <a:t>. Hardware-assisted methods that remove residual data at an improper MLE shutdown, protecting data from memory-snooping software and reset attacks.</a:t>
            </a:r>
          </a:p>
          <a:p>
            <a:pPr marL="285743" indent="-285743">
              <a:buFont typeface="Arial" panose="020B0604020202020204" pitchFamily="34" charset="0"/>
              <a:buChar char="•"/>
            </a:pPr>
            <a:r>
              <a:rPr lang="en-US" sz="1400" b="1" dirty="0"/>
              <a:t>Attestation</a:t>
            </a:r>
            <a:r>
              <a:rPr lang="en-US" sz="1400" dirty="0"/>
              <a:t>. The ability to provide platform measurement credentials to local or remote users or systems to complete the trust verification process and support compliance and audit activities </a:t>
            </a:r>
            <a:br>
              <a:rPr lang="en-US" sz="1400" dirty="0"/>
            </a:br>
            <a:endParaRPr lang="en-US" sz="1400" dirty="0"/>
          </a:p>
          <a:p>
            <a:endParaRPr lang="en-US" sz="1400" dirty="0"/>
          </a:p>
        </p:txBody>
      </p:sp>
      <p:sp>
        <p:nvSpPr>
          <p:cNvPr id="6" name="Rounded Rectangle 5"/>
          <p:cNvSpPr/>
          <p:nvPr/>
        </p:nvSpPr>
        <p:spPr>
          <a:xfrm>
            <a:off x="5096787" y="794985"/>
            <a:ext cx="1677725" cy="683812"/>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Provisioning </a:t>
            </a:r>
            <a:r>
              <a:rPr lang="en-US" sz="1000" dirty="0">
                <a:solidFill>
                  <a:prstClr val="white"/>
                </a:solidFill>
              </a:rPr>
              <a:t>Know Good BIOS and Hypervisor</a:t>
            </a:r>
          </a:p>
        </p:txBody>
      </p:sp>
      <p:sp>
        <p:nvSpPr>
          <p:cNvPr id="7" name="Rounded Rectangle 6"/>
          <p:cNvSpPr/>
          <p:nvPr/>
        </p:nvSpPr>
        <p:spPr>
          <a:xfrm>
            <a:off x="5096786" y="1974281"/>
            <a:ext cx="1677725" cy="683812"/>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Measuring BIOS</a:t>
            </a:r>
            <a:endParaRPr lang="en-US" sz="1000" dirty="0">
              <a:solidFill>
                <a:prstClr val="white"/>
              </a:solidFill>
            </a:endParaRPr>
          </a:p>
        </p:txBody>
      </p:sp>
      <p:sp>
        <p:nvSpPr>
          <p:cNvPr id="8" name="Rounded Rectangle 7"/>
          <p:cNvSpPr/>
          <p:nvPr/>
        </p:nvSpPr>
        <p:spPr>
          <a:xfrm>
            <a:off x="5096786" y="3539433"/>
            <a:ext cx="1677725" cy="683812"/>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Measuring Hypervisor</a:t>
            </a:r>
            <a:endParaRPr lang="en-US" sz="1000" dirty="0">
              <a:solidFill>
                <a:prstClr val="white"/>
              </a:solidFill>
            </a:endParaRPr>
          </a:p>
        </p:txBody>
      </p:sp>
      <p:sp>
        <p:nvSpPr>
          <p:cNvPr id="9" name="Rounded Rectangle 8"/>
          <p:cNvSpPr/>
          <p:nvPr/>
        </p:nvSpPr>
        <p:spPr>
          <a:xfrm>
            <a:off x="7112316" y="1526651"/>
            <a:ext cx="1677725" cy="683812"/>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prstClr val="white"/>
                </a:solidFill>
              </a:rPr>
              <a:t>If mismatched, policy enforces untrusted status</a:t>
            </a:r>
          </a:p>
          <a:p>
            <a:pPr algn="ctr"/>
            <a:endParaRPr lang="en-US" sz="1000" dirty="0">
              <a:solidFill>
                <a:prstClr val="white"/>
              </a:solidFill>
            </a:endParaRPr>
          </a:p>
        </p:txBody>
      </p:sp>
      <p:sp>
        <p:nvSpPr>
          <p:cNvPr id="10" name="Rounded Rectangle 9"/>
          <p:cNvSpPr/>
          <p:nvPr/>
        </p:nvSpPr>
        <p:spPr>
          <a:xfrm>
            <a:off x="7112316" y="2316186"/>
            <a:ext cx="1677725" cy="683812"/>
          </a:xfrm>
          <a:prstGeom prst="round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prstClr val="white"/>
                </a:solidFill>
              </a:rPr>
              <a:t>If matched, policy enforces trusted status</a:t>
            </a:r>
          </a:p>
        </p:txBody>
      </p:sp>
      <p:sp>
        <p:nvSpPr>
          <p:cNvPr id="19" name="Rounded Rectangle 18"/>
          <p:cNvSpPr/>
          <p:nvPr/>
        </p:nvSpPr>
        <p:spPr>
          <a:xfrm>
            <a:off x="7112316" y="3197750"/>
            <a:ext cx="1677725" cy="683812"/>
          </a:xfrm>
          <a:prstGeom prst="roundRect">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prstClr val="white"/>
                </a:solidFill>
              </a:rPr>
              <a:t>If mismatched, policy enforces untrusted status</a:t>
            </a:r>
          </a:p>
          <a:p>
            <a:pPr algn="ctr"/>
            <a:endParaRPr lang="en-US" sz="1000" dirty="0">
              <a:solidFill>
                <a:prstClr val="white"/>
              </a:solidFill>
            </a:endParaRPr>
          </a:p>
        </p:txBody>
      </p:sp>
      <p:sp>
        <p:nvSpPr>
          <p:cNvPr id="20" name="Rounded Rectangle 19"/>
          <p:cNvSpPr/>
          <p:nvPr/>
        </p:nvSpPr>
        <p:spPr>
          <a:xfrm>
            <a:off x="7112316" y="3987285"/>
            <a:ext cx="1677725" cy="683812"/>
          </a:xfrm>
          <a:prstGeom prst="roundRect">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prstClr val="white"/>
                </a:solidFill>
              </a:rPr>
              <a:t>If matched, policy enforces trusted status</a:t>
            </a:r>
          </a:p>
        </p:txBody>
      </p:sp>
      <p:sp>
        <p:nvSpPr>
          <p:cNvPr id="21" name="Oval 20"/>
          <p:cNvSpPr/>
          <p:nvPr/>
        </p:nvSpPr>
        <p:spPr>
          <a:xfrm>
            <a:off x="5042451" y="1268530"/>
            <a:ext cx="351182" cy="351182"/>
          </a:xfrm>
          <a:prstGeom prst="ellipse">
            <a:avLst/>
          </a:prstGeom>
          <a:solidFill>
            <a:schemeClr val="accent3"/>
          </a:solidFill>
          <a:ln w="28575">
            <a:solidFill>
              <a:schemeClr val="tx1"/>
            </a:solidFill>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1</a:t>
            </a:r>
          </a:p>
        </p:txBody>
      </p:sp>
      <p:sp>
        <p:nvSpPr>
          <p:cNvPr id="22" name="Oval 21"/>
          <p:cNvSpPr/>
          <p:nvPr/>
        </p:nvSpPr>
        <p:spPr>
          <a:xfrm>
            <a:off x="5042451" y="2482501"/>
            <a:ext cx="351182" cy="351182"/>
          </a:xfrm>
          <a:prstGeom prst="ellipse">
            <a:avLst/>
          </a:prstGeom>
          <a:solidFill>
            <a:schemeClr val="accent3"/>
          </a:solidFill>
          <a:ln w="28575">
            <a:solidFill>
              <a:schemeClr val="tx1"/>
            </a:solidFill>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2</a:t>
            </a:r>
          </a:p>
        </p:txBody>
      </p:sp>
      <p:sp>
        <p:nvSpPr>
          <p:cNvPr id="23" name="Oval 22"/>
          <p:cNvSpPr/>
          <p:nvPr/>
        </p:nvSpPr>
        <p:spPr>
          <a:xfrm>
            <a:off x="5042451" y="4047655"/>
            <a:ext cx="351182" cy="351182"/>
          </a:xfrm>
          <a:prstGeom prst="ellipse">
            <a:avLst/>
          </a:prstGeom>
          <a:solidFill>
            <a:schemeClr val="accent3"/>
          </a:solidFill>
          <a:ln w="28575">
            <a:solidFill>
              <a:schemeClr val="tx1"/>
            </a:solidFill>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4</a:t>
            </a:r>
          </a:p>
        </p:txBody>
      </p:sp>
      <p:sp>
        <p:nvSpPr>
          <p:cNvPr id="24" name="Oval 23"/>
          <p:cNvSpPr/>
          <p:nvPr/>
        </p:nvSpPr>
        <p:spPr>
          <a:xfrm>
            <a:off x="7309897" y="2070064"/>
            <a:ext cx="351182" cy="351182"/>
          </a:xfrm>
          <a:prstGeom prst="ellipse">
            <a:avLst/>
          </a:prstGeom>
          <a:solidFill>
            <a:schemeClr val="accent3"/>
          </a:solidFill>
          <a:ln w="28575">
            <a:solidFill>
              <a:schemeClr val="tx1"/>
            </a:solidFill>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3</a:t>
            </a:r>
          </a:p>
        </p:txBody>
      </p:sp>
      <p:sp>
        <p:nvSpPr>
          <p:cNvPr id="25" name="Oval 24"/>
          <p:cNvSpPr/>
          <p:nvPr/>
        </p:nvSpPr>
        <p:spPr>
          <a:xfrm>
            <a:off x="7309897" y="3758833"/>
            <a:ext cx="351182" cy="351182"/>
          </a:xfrm>
          <a:prstGeom prst="ellipse">
            <a:avLst/>
          </a:prstGeom>
          <a:solidFill>
            <a:schemeClr val="accent3"/>
          </a:solidFill>
          <a:ln w="28575">
            <a:solidFill>
              <a:schemeClr val="tx1"/>
            </a:solidFill>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prstClr val="white"/>
                </a:solidFill>
              </a:rPr>
              <a:t>5</a:t>
            </a:r>
          </a:p>
        </p:txBody>
      </p:sp>
      <p:sp>
        <p:nvSpPr>
          <p:cNvPr id="28" name="Down Arrow 27"/>
          <p:cNvSpPr/>
          <p:nvPr/>
        </p:nvSpPr>
        <p:spPr>
          <a:xfrm>
            <a:off x="5826316" y="1526650"/>
            <a:ext cx="218663" cy="447630"/>
          </a:xfrm>
          <a:prstGeom prst="downArrow">
            <a:avLst>
              <a:gd name="adj1" fmla="val 50000"/>
              <a:gd name="adj2" fmla="val 54288"/>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29" name="Down Arrow 28"/>
          <p:cNvSpPr/>
          <p:nvPr/>
        </p:nvSpPr>
        <p:spPr>
          <a:xfrm>
            <a:off x="5826316" y="2690043"/>
            <a:ext cx="218663" cy="849390"/>
          </a:xfrm>
          <a:prstGeom prst="downArrow">
            <a:avLst>
              <a:gd name="adj1" fmla="val 50000"/>
              <a:gd name="adj2" fmla="val 54288"/>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30" name="Right Arrow 29"/>
          <p:cNvSpPr/>
          <p:nvPr/>
        </p:nvSpPr>
        <p:spPr>
          <a:xfrm>
            <a:off x="6774511" y="2189701"/>
            <a:ext cx="337805" cy="246123"/>
          </a:xfrm>
          <a:prstGeom prst="right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31" name="Right Arrow 30"/>
          <p:cNvSpPr/>
          <p:nvPr/>
        </p:nvSpPr>
        <p:spPr>
          <a:xfrm>
            <a:off x="6788487" y="3801532"/>
            <a:ext cx="337805" cy="246123"/>
          </a:xfrm>
          <a:prstGeom prst="rightArrow">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Tree>
    <p:extLst>
      <p:ext uri="{BB962C8B-B14F-4D97-AF65-F5344CB8AC3E}">
        <p14:creationId xmlns:p14="http://schemas.microsoft.com/office/powerpoint/2010/main" val="695881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Intel</a:t>
            </a:r>
            <a:r>
              <a:rPr lang="en-US" dirty="0" smtClean="0"/>
              <a:t>® SGX </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8</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67028" y="1673409"/>
            <a:ext cx="3591018" cy="2215556"/>
          </a:xfrm>
        </p:spPr>
        <p:txBody>
          <a:bodyPr/>
          <a:lstStyle/>
          <a:p>
            <a:pPr marL="285750" indent="-285750">
              <a:buFont typeface="Arial" charset="0"/>
              <a:buChar char="•"/>
            </a:pPr>
            <a:r>
              <a:rPr lang="en-US" dirty="0" smtClean="0"/>
              <a:t>Protected memory </a:t>
            </a:r>
          </a:p>
          <a:p>
            <a:pPr marL="285750" indent="-285750">
              <a:buFont typeface="Arial" charset="0"/>
              <a:buChar char="•"/>
            </a:pPr>
            <a:r>
              <a:rPr lang="en-US" dirty="0" smtClean="0"/>
              <a:t>Cannot be accessed by </a:t>
            </a:r>
            <a:r>
              <a:rPr lang="en-US" b="1" i="1" dirty="0" smtClean="0"/>
              <a:t>anyone</a:t>
            </a:r>
            <a:r>
              <a:rPr lang="en-US" dirty="0" smtClean="0"/>
              <a:t> other than application</a:t>
            </a:r>
          </a:p>
          <a:p>
            <a:pPr marL="285750" indent="-285750">
              <a:buFont typeface="Arial" charset="0"/>
              <a:buChar char="•"/>
            </a:pPr>
            <a:r>
              <a:rPr lang="en-US" dirty="0" smtClean="0"/>
              <a:t>Enclave memory is encrypted</a:t>
            </a:r>
          </a:p>
          <a:p>
            <a:pPr marL="285750" indent="-285750">
              <a:buFont typeface="Arial" charset="0"/>
              <a:buChar char="•"/>
            </a:pPr>
            <a:r>
              <a:rPr lang="en-US" dirty="0" smtClean="0"/>
              <a:t>Minimize attack surface</a:t>
            </a:r>
          </a:p>
          <a:p>
            <a:pPr marL="285750" indent="-285750">
              <a:buFont typeface="Arial" charset="0"/>
              <a:buChar char="•"/>
            </a:pPr>
            <a:endParaRPr lang="en-US" dirty="0" smtClean="0"/>
          </a:p>
          <a:p>
            <a:pPr marL="285750" indent="-285750">
              <a:buFont typeface="Arial" charset="0"/>
              <a:buChar char="•"/>
            </a:pPr>
            <a:endParaRPr lang="en-US" dirty="0"/>
          </a:p>
        </p:txBody>
      </p:sp>
      <p:pic>
        <p:nvPicPr>
          <p:cNvPr id="6" name="Picture 5"/>
          <p:cNvPicPr>
            <a:picLocks noChangeAspect="1"/>
          </p:cNvPicPr>
          <p:nvPr/>
        </p:nvPicPr>
        <p:blipFill>
          <a:blip r:embed="rId3"/>
          <a:stretch>
            <a:fillRect/>
          </a:stretch>
        </p:blipFill>
        <p:spPr>
          <a:xfrm>
            <a:off x="3972897" y="1411076"/>
            <a:ext cx="4939568" cy="2201636"/>
          </a:xfrm>
          <a:prstGeom prst="rect">
            <a:avLst/>
          </a:prstGeom>
        </p:spPr>
      </p:pic>
      <p:sp>
        <p:nvSpPr>
          <p:cNvPr id="9" name="TextBox 8"/>
          <p:cNvSpPr txBox="1"/>
          <p:nvPr/>
        </p:nvSpPr>
        <p:spPr>
          <a:xfrm>
            <a:off x="353964" y="712441"/>
            <a:ext cx="2898686" cy="477054"/>
          </a:xfrm>
          <a:prstGeom prst="rect">
            <a:avLst/>
          </a:prstGeom>
          <a:noFill/>
        </p:spPr>
        <p:txBody>
          <a:bodyPr wrap="square" rtlCol="0">
            <a:spAutoFit/>
          </a:bodyPr>
          <a:lstStyle/>
          <a:p>
            <a:r>
              <a:rPr lang="en-US" sz="2500" dirty="0">
                <a:solidFill>
                  <a:schemeClr val="tx1"/>
                </a:solidFill>
                <a:latin typeface="+mj-lt"/>
              </a:rPr>
              <a:t>Secure Execution Enclaves </a:t>
            </a:r>
          </a:p>
        </p:txBody>
      </p:sp>
    </p:spTree>
    <p:extLst>
      <p:ext uri="{BB962C8B-B14F-4D97-AF65-F5344CB8AC3E}">
        <p14:creationId xmlns:p14="http://schemas.microsoft.com/office/powerpoint/2010/main" val="2061100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964" y="228527"/>
            <a:ext cx="8436076" cy="566309"/>
          </a:xfrm>
        </p:spPr>
        <p:txBody>
          <a:bodyPr/>
          <a:lstStyle/>
          <a:p>
            <a:r>
              <a:rPr lang="en-US" dirty="0">
                <a:solidFill>
                  <a:schemeClr val="accent3">
                    <a:alpha val="90000"/>
                  </a:schemeClr>
                </a:solidFill>
              </a:rPr>
              <a:t>Intel</a:t>
            </a:r>
            <a:r>
              <a:rPr lang="en-US" dirty="0"/>
              <a:t>® </a:t>
            </a:r>
            <a:r>
              <a:rPr lang="en-US" dirty="0" smtClean="0"/>
              <a:t>AES-NI </a:t>
            </a:r>
            <a:r>
              <a:rPr lang="en-US" dirty="0"/>
              <a:t>and Secure </a:t>
            </a:r>
            <a:r>
              <a:rPr lang="en-US" dirty="0" smtClean="0"/>
              <a:t>Key</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z="1350" kern="1200" smtClean="0">
                <a:solidFill>
                  <a:prstClr val="white"/>
                </a:solidFill>
                <a:latin typeface="Intel Clear"/>
                <a:ea typeface="+mn-ea"/>
              </a:rPr>
              <a:pPr eaLnBrk="0" fontAlgn="base" hangingPunct="0">
                <a:spcBef>
                  <a:spcPct val="50000"/>
                </a:spcBef>
                <a:spcAft>
                  <a:spcPct val="0"/>
                </a:spcAft>
              </a:pPr>
              <a:t>9</a:t>
            </a:fld>
            <a:endParaRPr lang="en-US" sz="1350" kern="1200" dirty="0">
              <a:solidFill>
                <a:prstClr val="white"/>
              </a:solidFill>
              <a:latin typeface="Intel Clear"/>
              <a:ea typeface="+mn-ea"/>
            </a:endParaRPr>
          </a:p>
        </p:txBody>
      </p:sp>
      <p:sp>
        <p:nvSpPr>
          <p:cNvPr id="5" name="Content Placeholder 4"/>
          <p:cNvSpPr>
            <a:spLocks noGrp="1"/>
          </p:cNvSpPr>
          <p:nvPr>
            <p:ph sz="quarter" idx="15"/>
          </p:nvPr>
        </p:nvSpPr>
        <p:spPr>
          <a:xfrm>
            <a:off x="353963" y="925117"/>
            <a:ext cx="4753614" cy="3487340"/>
          </a:xfrm>
        </p:spPr>
        <p:txBody>
          <a:bodyPr/>
          <a:lstStyle/>
          <a:p>
            <a:r>
              <a:rPr lang="en-US" dirty="0" smtClean="0"/>
              <a:t>Advanced Encryption Standard –               New Instructions </a:t>
            </a:r>
          </a:p>
          <a:p>
            <a:endParaRPr lang="en-US" dirty="0"/>
          </a:p>
          <a:p>
            <a:pPr marL="285750" indent="-285750">
              <a:buFont typeface="Arial" charset="0"/>
              <a:buChar char="•"/>
            </a:pPr>
            <a:r>
              <a:rPr lang="en-US" dirty="0" smtClean="0"/>
              <a:t>Xeon Server Encryption Hardware Accelerator Instructions</a:t>
            </a:r>
          </a:p>
          <a:p>
            <a:pPr marL="285750" indent="-285750">
              <a:buFont typeface="Arial" charset="0"/>
              <a:buChar char="•"/>
            </a:pPr>
            <a:r>
              <a:rPr lang="en-US" dirty="0" smtClean="0"/>
              <a:t>Secure Transactions, Enterprise Database, Full Disk Encryption</a:t>
            </a:r>
          </a:p>
          <a:p>
            <a:pPr marL="285750" indent="-285750">
              <a:buFont typeface="Arial" charset="0"/>
              <a:buChar char="•"/>
            </a:pPr>
            <a:r>
              <a:rPr lang="en-US" dirty="0" smtClean="0"/>
              <a:t>OS Libraries, </a:t>
            </a:r>
            <a:r>
              <a:rPr lang="en-US" dirty="0" smtClean="0"/>
              <a:t> 3</a:t>
            </a:r>
            <a:r>
              <a:rPr lang="en-US" baseline="30000" dirty="0" smtClean="0"/>
              <a:t>rd</a:t>
            </a:r>
            <a:r>
              <a:rPr lang="en-US" dirty="0" smtClean="0"/>
              <a:t> Party Libraries, Compile</a:t>
            </a:r>
          </a:p>
          <a:p>
            <a:pPr marL="285750" indent="-285750">
              <a:buFont typeface="Arial" charset="0"/>
              <a:buChar char="•"/>
            </a:pPr>
            <a:r>
              <a:rPr lang="en-US" dirty="0" smtClean="0"/>
              <a:t>Digital Random Number Generator </a:t>
            </a:r>
            <a:endParaRPr lang="en-US" dirty="0" smtClean="0"/>
          </a:p>
          <a:p>
            <a:pPr marL="285750" indent="-285750">
              <a:buFont typeface="Arial" charset="0"/>
              <a:buChar char="•"/>
            </a:pPr>
            <a:endParaRPr lang="en-US" dirty="0" smtClean="0"/>
          </a:p>
          <a:p>
            <a:pPr marL="285750" indent="-285750">
              <a:buFont typeface="Arial" charset="0"/>
              <a:buChar char="•"/>
            </a:pPr>
            <a:endParaRPr lang="en-US" dirty="0"/>
          </a:p>
        </p:txBody>
      </p:sp>
      <p:pic>
        <p:nvPicPr>
          <p:cNvPr id="6" name="Picture 5"/>
          <p:cNvPicPr>
            <a:picLocks noChangeAspect="1"/>
          </p:cNvPicPr>
          <p:nvPr/>
        </p:nvPicPr>
        <p:blipFill>
          <a:blip r:embed="rId3"/>
          <a:stretch>
            <a:fillRect/>
          </a:stretch>
        </p:blipFill>
        <p:spPr>
          <a:xfrm>
            <a:off x="5518695" y="1640653"/>
            <a:ext cx="3329650" cy="1917330"/>
          </a:xfrm>
          <a:prstGeom prst="rect">
            <a:avLst/>
          </a:prstGeom>
        </p:spPr>
      </p:pic>
    </p:spTree>
    <p:extLst>
      <p:ext uri="{BB962C8B-B14F-4D97-AF65-F5344CB8AC3E}">
        <p14:creationId xmlns:p14="http://schemas.microsoft.com/office/powerpoint/2010/main" val="664081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94"/>
</p:tagLst>
</file>

<file path=ppt/theme/theme1.xml><?xml version="1.0" encoding="utf-8"?>
<a:theme xmlns:a="http://schemas.openxmlformats.org/drawingml/2006/main" name="2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3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3.xml><?xml version="1.0" encoding="utf-8"?>
<a:theme xmlns:a="http://schemas.openxmlformats.org/drawingml/2006/main" name="4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4.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26510</TotalTime>
  <Words>2750</Words>
  <Application>Microsoft Macintosh PowerPoint</Application>
  <PresentationFormat>On-screen Show (16:9)</PresentationFormat>
  <Paragraphs>251</Paragraphs>
  <Slides>18</Slides>
  <Notes>14</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18</vt:i4>
      </vt:variant>
    </vt:vector>
  </HeadingPairs>
  <TitlesOfParts>
    <vt:vector size="32" baseType="lpstr">
      <vt:lpstr>Calibri Regular</vt:lpstr>
      <vt:lpstr>Roboto</vt:lpstr>
      <vt:lpstr>Wingdings</vt:lpstr>
      <vt:lpstr>Calibri</vt:lpstr>
      <vt:lpstr>Arial</vt:lpstr>
      <vt:lpstr>Intel Clear Pro</vt:lpstr>
      <vt:lpstr>Intel Clear</vt:lpstr>
      <vt:lpstr>Neo Sans Intel</vt:lpstr>
      <vt:lpstr>ＭＳ Ｐゴシック</vt:lpstr>
      <vt:lpstr>Gill Sans Light</vt:lpstr>
      <vt:lpstr>Intel Clear Light</vt:lpstr>
      <vt:lpstr>2_Intel 20150715</vt:lpstr>
      <vt:lpstr>3_Intel 20150715</vt:lpstr>
      <vt:lpstr>4_Intel 20150715</vt:lpstr>
      <vt:lpstr>PowerPoint Presentation</vt:lpstr>
      <vt:lpstr>LEGAL NOTICE</vt:lpstr>
      <vt:lpstr>Security Is Critical</vt:lpstr>
      <vt:lpstr>Intel® Platform Trust Technology: Protected Storage</vt:lpstr>
      <vt:lpstr>Protecting the execution, storage, and transfer of data</vt:lpstr>
      <vt:lpstr>Security Technologies</vt:lpstr>
      <vt:lpstr>Intel® Trusted Execution Technology (Intel® TXT) </vt:lpstr>
      <vt:lpstr>Intel® SGX </vt:lpstr>
      <vt:lpstr>Intel® AES-NI and Secure Key</vt:lpstr>
      <vt:lpstr>Hardware Identity management</vt:lpstr>
      <vt:lpstr>Security Applications </vt:lpstr>
      <vt:lpstr>Hyperledger Sawtooth</vt:lpstr>
      <vt:lpstr>Sawtooth use case</vt:lpstr>
      <vt:lpstr>Sawtooth getting started </vt:lpstr>
      <vt:lpstr>Intel® SDO</vt:lpstr>
      <vt:lpstr>PowerPoint Presentation</vt:lpstr>
      <vt:lpstr>Security Further Reading</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Holmlund, Daniel W</dc:creator>
  <cp:keywords>CTPClassification=CTP_PUBLIC:VisualMarkings=, CTPClassification=CTP_NT</cp:keywords>
  <cp:lastModifiedBy>Microsoft Office User</cp:lastModifiedBy>
  <cp:revision>108</cp:revision>
  <cp:lastPrinted>2017-10-19T22:35:23Z</cp:lastPrinted>
  <dcterms:modified xsi:type="dcterms:W3CDTF">2018-03-30T17:17:58Z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a50a83a8-e079-4d7b-9b11-525b9d5f666c</vt:lpwstr>
  </property>
  <property fmtid="{D5CDD505-2E9C-101B-9397-08002B2CF9AE}" pid="3" name="CTP_TimeStamp">
    <vt:lpwstr>2018-03-26 21:38:04Z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